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3" r:id="rId2"/>
    <p:sldId id="264" r:id="rId3"/>
    <p:sldId id="263" r:id="rId4"/>
    <p:sldId id="269" r:id="rId5"/>
    <p:sldId id="265" r:id="rId6"/>
    <p:sldId id="271" r:id="rId7"/>
    <p:sldId id="272" r:id="rId8"/>
    <p:sldId id="273" r:id="rId9"/>
    <p:sldId id="261" r:id="rId10"/>
    <p:sldId id="276" r:id="rId11"/>
    <p:sldId id="284" r:id="rId12"/>
    <p:sldId id="274" r:id="rId13"/>
    <p:sldId id="278" r:id="rId14"/>
    <p:sldId id="277" r:id="rId15"/>
    <p:sldId id="281" r:id="rId16"/>
    <p:sldId id="280" r:id="rId17"/>
    <p:sldId id="282" r:id="rId18"/>
    <p:sldId id="285" r:id="rId19"/>
    <p:sldId id="286" r:id="rId20"/>
    <p:sldId id="28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14" autoAdjust="0"/>
    <p:restoredTop sz="94660"/>
  </p:normalViewPr>
  <p:slideViewPr>
    <p:cSldViewPr>
      <p:cViewPr>
        <p:scale>
          <a:sx n="60" d="100"/>
          <a:sy n="60" d="100"/>
        </p:scale>
        <p:origin x="-1400" y="-104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DAF761-6F44-47CF-8F26-C7E11614D7E2}" type="datetimeFigureOut">
              <a:rPr lang="en-US" smtClean="0"/>
              <a:t>5/30/2018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6AEC2B-6AFD-4215-BE61-701BBAF2D2BF}" type="slidenum">
              <a:rPr lang="en-US" smtClean="0"/>
              <a:t>‹#›</a:t>
            </a:fld>
            <a:endParaRPr lang="en-US"/>
          </a:p>
        </p:txBody>
      </p:sp>
    </p:spTree>
    <p:extLst>
      <p:ext uri="{BB962C8B-B14F-4D97-AF65-F5344CB8AC3E}">
        <p14:creationId xmlns:p14="http://schemas.microsoft.com/office/powerpoint/2010/main" val="362492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6AEC2B-6AFD-4215-BE61-701BBAF2D2BF}" type="slidenum">
              <a:rPr lang="en-US" smtClean="0"/>
              <a:t>6</a:t>
            </a:fld>
            <a:endParaRPr lang="en-US"/>
          </a:p>
        </p:txBody>
      </p:sp>
    </p:spTree>
    <p:extLst>
      <p:ext uri="{BB962C8B-B14F-4D97-AF65-F5344CB8AC3E}">
        <p14:creationId xmlns:p14="http://schemas.microsoft.com/office/powerpoint/2010/main" val="3918206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all so much for coming. If</a:t>
            </a:r>
            <a:r>
              <a:rPr lang="en-US" baseline="0" dirty="0" smtClean="0"/>
              <a:t> you have any ideas on making this training better take some time to write them down or talk to me before you leave. You can also email Rebecca and I at a later date if you can think of anything.</a:t>
            </a:r>
            <a:endParaRPr lang="en-US" dirty="0"/>
          </a:p>
        </p:txBody>
      </p:sp>
      <p:sp>
        <p:nvSpPr>
          <p:cNvPr id="4" name="Slide Number Placeholder 3"/>
          <p:cNvSpPr>
            <a:spLocks noGrp="1"/>
          </p:cNvSpPr>
          <p:nvPr>
            <p:ph type="sldNum" sz="quarter" idx="10"/>
          </p:nvPr>
        </p:nvSpPr>
        <p:spPr/>
        <p:txBody>
          <a:bodyPr/>
          <a:lstStyle/>
          <a:p>
            <a:pPr>
              <a:defRPr/>
            </a:pPr>
            <a:fld id="{28F76B7C-BACE-452C-A3FD-3F036708DF0B}" type="slidenum">
              <a:rPr lang="en-US" smtClean="0"/>
              <a:pPr>
                <a:defRPr/>
              </a:pPr>
              <a:t>20</a:t>
            </a:fld>
            <a:endParaRPr lang="en-US"/>
          </a:p>
        </p:txBody>
      </p:sp>
    </p:spTree>
    <p:extLst>
      <p:ext uri="{BB962C8B-B14F-4D97-AF65-F5344CB8AC3E}">
        <p14:creationId xmlns:p14="http://schemas.microsoft.com/office/powerpoint/2010/main" val="2326167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2463D7-4609-4757-BABC-235884A249F4}" type="datetime1">
              <a:rPr lang="en-US" smtClean="0"/>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6C59D1-21C5-4A4C-93B4-5FA30E9D1772}" type="slidenum">
              <a:rPr lang="en-US" smtClean="0"/>
              <a:t>‹#›</a:t>
            </a:fld>
            <a:endParaRPr lang="en-US"/>
          </a:p>
        </p:txBody>
      </p:sp>
    </p:spTree>
    <p:extLst>
      <p:ext uri="{BB962C8B-B14F-4D97-AF65-F5344CB8AC3E}">
        <p14:creationId xmlns:p14="http://schemas.microsoft.com/office/powerpoint/2010/main" val="2219810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3E63BE-54AE-46E0-8ACA-05FFD8305C02}" type="datetime1">
              <a:rPr lang="en-US" smtClean="0"/>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6C59D1-21C5-4A4C-93B4-5FA30E9D1772}" type="slidenum">
              <a:rPr lang="en-US" smtClean="0"/>
              <a:t>‹#›</a:t>
            </a:fld>
            <a:endParaRPr lang="en-US"/>
          </a:p>
        </p:txBody>
      </p:sp>
    </p:spTree>
    <p:extLst>
      <p:ext uri="{BB962C8B-B14F-4D97-AF65-F5344CB8AC3E}">
        <p14:creationId xmlns:p14="http://schemas.microsoft.com/office/powerpoint/2010/main" val="1006148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F9D20B-9F00-4DB6-9DA3-1A5FC79BC092}" type="datetime1">
              <a:rPr lang="en-US" smtClean="0"/>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6C59D1-21C5-4A4C-93B4-5FA30E9D1772}" type="slidenum">
              <a:rPr lang="en-US" smtClean="0"/>
              <a:t>‹#›</a:t>
            </a:fld>
            <a:endParaRPr lang="en-US"/>
          </a:p>
        </p:txBody>
      </p:sp>
    </p:spTree>
    <p:extLst>
      <p:ext uri="{BB962C8B-B14F-4D97-AF65-F5344CB8AC3E}">
        <p14:creationId xmlns:p14="http://schemas.microsoft.com/office/powerpoint/2010/main" val="846239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3B6D27-5411-4DB2-8D0F-2340B74EF6C8}" type="datetime1">
              <a:rPr lang="en-US" smtClean="0"/>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6C59D1-21C5-4A4C-93B4-5FA30E9D1772}" type="slidenum">
              <a:rPr lang="en-US" smtClean="0"/>
              <a:t>‹#›</a:t>
            </a:fld>
            <a:endParaRPr lang="en-US"/>
          </a:p>
        </p:txBody>
      </p:sp>
    </p:spTree>
    <p:extLst>
      <p:ext uri="{BB962C8B-B14F-4D97-AF65-F5344CB8AC3E}">
        <p14:creationId xmlns:p14="http://schemas.microsoft.com/office/powerpoint/2010/main" val="1788783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7C6F13-CBB5-45FB-8599-08337D079B8F}" type="datetime1">
              <a:rPr lang="en-US" smtClean="0"/>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6C59D1-21C5-4A4C-93B4-5FA30E9D1772}" type="slidenum">
              <a:rPr lang="en-US" smtClean="0"/>
              <a:t>‹#›</a:t>
            </a:fld>
            <a:endParaRPr lang="en-US"/>
          </a:p>
        </p:txBody>
      </p:sp>
    </p:spTree>
    <p:extLst>
      <p:ext uri="{BB962C8B-B14F-4D97-AF65-F5344CB8AC3E}">
        <p14:creationId xmlns:p14="http://schemas.microsoft.com/office/powerpoint/2010/main" val="759164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6C9C2A-65FA-46A8-BC14-E9F6813A5670}" type="datetime1">
              <a:rPr lang="en-US" smtClean="0"/>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6C59D1-21C5-4A4C-93B4-5FA30E9D1772}" type="slidenum">
              <a:rPr lang="en-US" smtClean="0"/>
              <a:t>‹#›</a:t>
            </a:fld>
            <a:endParaRPr lang="en-US"/>
          </a:p>
        </p:txBody>
      </p:sp>
    </p:spTree>
    <p:extLst>
      <p:ext uri="{BB962C8B-B14F-4D97-AF65-F5344CB8AC3E}">
        <p14:creationId xmlns:p14="http://schemas.microsoft.com/office/powerpoint/2010/main" val="3447394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456734-6E77-4058-9E04-B293168FCB38}" type="datetime1">
              <a:rPr lang="en-US" smtClean="0"/>
              <a:t>5/30/2018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6C59D1-21C5-4A4C-93B4-5FA30E9D1772}" type="slidenum">
              <a:rPr lang="en-US" smtClean="0"/>
              <a:t>‹#›</a:t>
            </a:fld>
            <a:endParaRPr lang="en-US"/>
          </a:p>
        </p:txBody>
      </p:sp>
    </p:spTree>
    <p:extLst>
      <p:ext uri="{BB962C8B-B14F-4D97-AF65-F5344CB8AC3E}">
        <p14:creationId xmlns:p14="http://schemas.microsoft.com/office/powerpoint/2010/main" val="3608043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32DB33-DA17-4B0D-AD96-4133E46A0CC8}" type="datetime1">
              <a:rPr lang="en-US" smtClean="0"/>
              <a:t>5/30/2018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6C59D1-21C5-4A4C-93B4-5FA30E9D1772}" type="slidenum">
              <a:rPr lang="en-US" smtClean="0"/>
              <a:t>‹#›</a:t>
            </a:fld>
            <a:endParaRPr lang="en-US"/>
          </a:p>
        </p:txBody>
      </p:sp>
    </p:spTree>
    <p:extLst>
      <p:ext uri="{BB962C8B-B14F-4D97-AF65-F5344CB8AC3E}">
        <p14:creationId xmlns:p14="http://schemas.microsoft.com/office/powerpoint/2010/main" val="1291072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48D0-6A8C-4436-B303-37A50D44043E}" type="datetime1">
              <a:rPr lang="en-US" smtClean="0"/>
              <a:t>5/30/2018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6C59D1-21C5-4A4C-93B4-5FA30E9D1772}" type="slidenum">
              <a:rPr lang="en-US" smtClean="0"/>
              <a:t>‹#›</a:t>
            </a:fld>
            <a:endParaRPr lang="en-US"/>
          </a:p>
        </p:txBody>
      </p:sp>
    </p:spTree>
    <p:extLst>
      <p:ext uri="{BB962C8B-B14F-4D97-AF65-F5344CB8AC3E}">
        <p14:creationId xmlns:p14="http://schemas.microsoft.com/office/powerpoint/2010/main" val="326634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34D044-8FE7-45A9-97D4-B122B9B6F242}" type="datetime1">
              <a:rPr lang="en-US" smtClean="0"/>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6C59D1-21C5-4A4C-93B4-5FA30E9D1772}" type="slidenum">
              <a:rPr lang="en-US" smtClean="0"/>
              <a:t>‹#›</a:t>
            </a:fld>
            <a:endParaRPr lang="en-US"/>
          </a:p>
        </p:txBody>
      </p:sp>
    </p:spTree>
    <p:extLst>
      <p:ext uri="{BB962C8B-B14F-4D97-AF65-F5344CB8AC3E}">
        <p14:creationId xmlns:p14="http://schemas.microsoft.com/office/powerpoint/2010/main" val="1195307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603284-C22F-4BA0-AACE-3DF41A83AC90}" type="datetime1">
              <a:rPr lang="en-US" smtClean="0"/>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6C59D1-21C5-4A4C-93B4-5FA30E9D1772}" type="slidenum">
              <a:rPr lang="en-US" smtClean="0"/>
              <a:t>‹#›</a:t>
            </a:fld>
            <a:endParaRPr lang="en-US"/>
          </a:p>
        </p:txBody>
      </p:sp>
    </p:spTree>
    <p:extLst>
      <p:ext uri="{BB962C8B-B14F-4D97-AF65-F5344CB8AC3E}">
        <p14:creationId xmlns:p14="http://schemas.microsoft.com/office/powerpoint/2010/main" val="2072866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9A3A6E-8EF6-4DD9-B6D0-E38B6CDC612E}" type="datetime1">
              <a:rPr lang="en-US" smtClean="0"/>
              <a:t>5/30/2018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6C59D1-21C5-4A4C-93B4-5FA30E9D1772}" type="slidenum">
              <a:rPr lang="en-US" smtClean="0"/>
              <a:t>‹#›</a:t>
            </a:fld>
            <a:endParaRPr lang="en-US"/>
          </a:p>
        </p:txBody>
      </p:sp>
    </p:spTree>
    <p:extLst>
      <p:ext uri="{BB962C8B-B14F-4D97-AF65-F5344CB8AC3E}">
        <p14:creationId xmlns:p14="http://schemas.microsoft.com/office/powerpoint/2010/main" val="1516224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selfadvocacyinfo.org/" TargetMode="External"/><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www.selfadvocacyinfo.org/" TargetMode="Externa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www.selfadvocacyinfo.org/"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www.selfadvocacyinfo.org/"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www.selfadvocacyinfo.org/" TargetMode="Externa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www.selfadvocacyinfo.org/" TargetMode="Externa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www.selfadvocacyinfo.org/" TargetMode="Externa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www.selfadvocacyinfo.org/" TargetMode="External"/><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www.selfadvocacyinfo.org/" TargetMode="Externa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hyperlink" Target="http://www.selfadvocacyinfo.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hyperlink" Target="http://www.selfadvocacyinfo.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www.selfadvocacyinfo.org/" TargetMode="Externa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8" Type="http://schemas.openxmlformats.org/officeDocument/2006/relationships/hyperlink" Target="http://www.selfadvocacyinfo.org/" TargetMode="External"/><Relationship Id="rId3" Type="http://schemas.openxmlformats.org/officeDocument/2006/relationships/image" Target="../media/image27.gif"/><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mailto:rebecca.salon@dc.gov" TargetMode="External"/><Relationship Id="rId4" Type="http://schemas.openxmlformats.org/officeDocument/2006/relationships/hyperlink" Target="mailto:stevenpowe985@yahoo.com" TargetMode="External"/><Relationship Id="rId9"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www.selfadvocacyinfo.org/" TargetMode="Externa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7.jp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www.selfadvocacyinfo.org/" TargetMode="External"/><Relationship Id="rId5" Type="http://schemas.openxmlformats.org/officeDocument/2006/relationships/image" Target="../media/image6.jp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14.png"/><Relationship Id="rId7" Type="http://schemas.openxmlformats.org/officeDocument/2006/relationships/hyperlink" Target="http://www.selfadvocacyinfo.org/"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9.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selfadvocacyinfo.org/" TargetMode="External"/><Relationship Id="rId5" Type="http://schemas.openxmlformats.org/officeDocument/2006/relationships/image" Target="../media/image6.jp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17.png"/><Relationship Id="rId7" Type="http://schemas.openxmlformats.org/officeDocument/2006/relationships/hyperlink" Target="http://www.selfadvocacyinfo.org/" TargetMode="Externa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9.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www.selfadvocacyinfo.org/" TargetMode="Externa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0.png"/><Relationship Id="rId7" Type="http://schemas.openxmlformats.org/officeDocument/2006/relationships/hyperlink" Target="http://www.selfadvocacyinfo.org/"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9.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63775"/>
            <a:ext cx="7772400" cy="1470025"/>
          </a:xfrm>
        </p:spPr>
        <p:txBody>
          <a:bodyPr/>
          <a:lstStyle/>
          <a:p>
            <a:r>
              <a:rPr lang="en-US" b="1" dirty="0" smtClean="0"/>
              <a:t>The Right to Say NO</a:t>
            </a:r>
            <a:endParaRPr lang="en-US" b="1" dirty="0"/>
          </a:p>
        </p:txBody>
      </p:sp>
      <p:sp>
        <p:nvSpPr>
          <p:cNvPr id="3" name="Subtitle 2"/>
          <p:cNvSpPr>
            <a:spLocks noGrp="1"/>
          </p:cNvSpPr>
          <p:nvPr>
            <p:ph type="subTitle" idx="1"/>
          </p:nvPr>
        </p:nvSpPr>
        <p:spPr>
          <a:xfrm>
            <a:off x="1366374" y="3429000"/>
            <a:ext cx="6400800" cy="838200"/>
          </a:xfrm>
        </p:spPr>
        <p:txBody>
          <a:bodyPr/>
          <a:lstStyle/>
          <a:p>
            <a:r>
              <a:rPr lang="en-US" dirty="0" smtClean="0"/>
              <a:t> by Steven Powe</a:t>
            </a:r>
            <a:endParaRPr lang="en-US" dirty="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9561" r="85702" b="46269"/>
          <a:stretch/>
        </p:blipFill>
        <p:spPr bwMode="auto">
          <a:xfrm>
            <a:off x="914400" y="2362200"/>
            <a:ext cx="948447" cy="801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582" t="-1" r="19801" b="74752"/>
          <a:stretch/>
        </p:blipFill>
        <p:spPr bwMode="auto">
          <a:xfrm>
            <a:off x="4613748" y="20266"/>
            <a:ext cx="1692613" cy="721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8596" r="65702" b="5333"/>
          <a:stretch/>
        </p:blipFill>
        <p:spPr bwMode="auto">
          <a:xfrm rot="20232792">
            <a:off x="1950552" y="502909"/>
            <a:ext cx="1960123" cy="744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8000" b="66000"/>
          <a:stretch/>
        </p:blipFill>
        <p:spPr bwMode="auto">
          <a:xfrm>
            <a:off x="479848" y="3783453"/>
            <a:ext cx="2400300"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815" t="28666" r="61376" b="32199"/>
          <a:stretch/>
        </p:blipFill>
        <p:spPr bwMode="auto">
          <a:xfrm rot="2991002">
            <a:off x="7486511" y="2248246"/>
            <a:ext cx="1417806" cy="1118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873" t="20596" r="43404" b="55333"/>
          <a:stretch/>
        </p:blipFill>
        <p:spPr bwMode="auto">
          <a:xfrm>
            <a:off x="3153967" y="1615161"/>
            <a:ext cx="1070043" cy="687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652" t="73333" r="52667"/>
          <a:stretch/>
        </p:blipFill>
        <p:spPr bwMode="auto">
          <a:xfrm>
            <a:off x="2971800" y="4588845"/>
            <a:ext cx="839011"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333" t="68000" r="16000"/>
          <a:stretch/>
        </p:blipFill>
        <p:spPr bwMode="auto">
          <a:xfrm>
            <a:off x="4393547" y="1044675"/>
            <a:ext cx="20955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681" t="34000" r="24000" b="32000"/>
          <a:stretch/>
        </p:blipFill>
        <p:spPr bwMode="auto">
          <a:xfrm>
            <a:off x="1679998" y="5093420"/>
            <a:ext cx="875489"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8667" r="2667" b="66000"/>
          <a:stretch/>
        </p:blipFill>
        <p:spPr bwMode="auto">
          <a:xfrm rot="2348962">
            <a:off x="7290526" y="3555749"/>
            <a:ext cx="1066800"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000" t="34000" r="2667" b="21333"/>
          <a:stretch/>
        </p:blipFill>
        <p:spPr bwMode="auto">
          <a:xfrm>
            <a:off x="4724955" y="4016853"/>
            <a:ext cx="1219200"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descr="This page is full of the word &quot;No&quot; in different languages"/>
          <p:cNvPicPr>
            <a:picLocks noChangeAspect="1" noChangeArrowheads="1"/>
          </p:cNvPicPr>
          <p:nvPr/>
        </p:nvPicPr>
        <p:blipFill rotWithShape="1">
          <a:blip r:embed="rId3">
            <a:extLst>
              <a:ext uri="{28A0092B-C50C-407E-A947-70E740481C1C}">
                <a14:useLocalDpi xmlns:a14="http://schemas.microsoft.com/office/drawing/2010/main" val="0"/>
              </a:ext>
            </a:extLst>
          </a:blip>
          <a:srcRect l="29830" t="29003" r="26691"/>
          <a:stretch/>
        </p:blipFill>
        <p:spPr bwMode="auto">
          <a:xfrm>
            <a:off x="297098" y="198034"/>
            <a:ext cx="1656540" cy="2251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C:\Users\leeanne.brantley\AppData\Local\Microsoft\Windows\Temporary Internet Files\Content.IE5\Q211QTNR\1024px-Blank_stop_sign_octagon.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6622" y="4755003"/>
            <a:ext cx="1229069" cy="122906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leeanne.brantley\AppData\Local\Microsoft\Windows\Temporary Internet Files\Content.IE5\21DDZH90\No_admittance_sign[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0977" y="304800"/>
            <a:ext cx="1412023" cy="14120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58000" y="4929426"/>
            <a:ext cx="1139017" cy="861774"/>
          </a:xfrm>
          <a:prstGeom prst="rect">
            <a:avLst/>
          </a:prstGeom>
          <a:noFill/>
        </p:spPr>
        <p:txBody>
          <a:bodyPr wrap="square" rtlCol="0">
            <a:spAutoFit/>
          </a:bodyPr>
          <a:lstStyle/>
          <a:p>
            <a:pPr algn="ctr"/>
            <a:r>
              <a:rPr lang="en-US" sz="5000" b="1" dirty="0" smtClean="0"/>
              <a:t>NO</a:t>
            </a:r>
            <a:endParaRPr lang="en-US" sz="5000" b="1" dirty="0"/>
          </a:p>
        </p:txBody>
      </p:sp>
      <p:pic>
        <p:nvPicPr>
          <p:cNvPr id="20" name="Picture 19" descr="Branding on all the slides: DC Department on Disability Services log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7542" y="5710287"/>
            <a:ext cx="791517" cy="914400"/>
          </a:xfrm>
          <a:prstGeom prst="rect">
            <a:avLst/>
          </a:prstGeom>
        </p:spPr>
      </p:pic>
      <p:pic>
        <p:nvPicPr>
          <p:cNvPr id="21" name="Picture 20" descr="Branding on all the slides - Project ACTION! logo"/>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6543" y="5638800"/>
            <a:ext cx="984738" cy="914400"/>
          </a:xfrm>
          <a:prstGeom prst="rect">
            <a:avLst/>
          </a:prstGeom>
        </p:spPr>
      </p:pic>
      <p:pic>
        <p:nvPicPr>
          <p:cNvPr id="22" name="Picture 21" descr="Branding on all the slides - Self Advocacy Resource and Technical Assistance Center - SARTAC Logo">
            <a:hlinkClick r:id="rId8"/>
            <a:extLst>
              <a:ext uri="{FF2B5EF4-FFF2-40B4-BE49-F238E27FC236}">
                <a16:creationId xmlns="" xmlns:a16="http://schemas.microsoft.com/office/drawing/2014/main" id="{ECBAE828-44D6-4B10-B072-0195FF8B9B34}"/>
              </a:ext>
            </a:extLst>
          </p:cNvPr>
          <p:cNvPicPr/>
          <p:nvPr/>
        </p:nvPicPr>
        <p:blipFill>
          <a:blip r:embed="rId9"/>
          <a:stretch>
            <a:fillRect/>
          </a:stretch>
        </p:blipFill>
        <p:spPr>
          <a:xfrm>
            <a:off x="4201014" y="5562600"/>
            <a:ext cx="731520" cy="914400"/>
          </a:xfrm>
          <a:prstGeom prst="rect">
            <a:avLst/>
          </a:prstGeom>
        </p:spPr>
      </p:pic>
      <p:sp>
        <p:nvSpPr>
          <p:cNvPr id="23" name="Footer Placeholder 3"/>
          <p:cNvSpPr txBox="1">
            <a:spLocks/>
          </p:cNvSpPr>
          <p:nvPr/>
        </p:nvSpPr>
        <p:spPr>
          <a:xfrm>
            <a:off x="2117743" y="6442124"/>
            <a:ext cx="5181600" cy="365125"/>
          </a:xfrm>
          <a:prstGeom prst="rect">
            <a:avLst/>
          </a:prstGeom>
        </p:spPr>
        <p:txBody>
          <a:bodyPr vert="horz" lIns="91440" tIns="45720" rIns="91440" bIns="45720" rtlCol="0" anchor="ctr"/>
          <a:lstStyle>
            <a:defPPr>
              <a:defRPr lang="en-US"/>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en-US" smtClean="0"/>
              <a:t>Toolkit for Serving on a Human Rights Committee by Steven Powe (May 2018)</a:t>
            </a:r>
            <a:endParaRPr lang="en-US" dirty="0"/>
          </a:p>
        </p:txBody>
      </p:sp>
    </p:spTree>
    <p:extLst>
      <p:ext uri="{BB962C8B-B14F-4D97-AF65-F5344CB8AC3E}">
        <p14:creationId xmlns:p14="http://schemas.microsoft.com/office/powerpoint/2010/main" val="3893551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Scenario #1 for a Human Rights Committee about Privacy</a:t>
            </a:r>
            <a:endParaRPr lang="en-US" dirty="0"/>
          </a:p>
        </p:txBody>
      </p:sp>
      <p:sp>
        <p:nvSpPr>
          <p:cNvPr id="3" name="Content Placeholder 2"/>
          <p:cNvSpPr>
            <a:spLocks noGrp="1"/>
          </p:cNvSpPr>
          <p:nvPr>
            <p:ph idx="1"/>
          </p:nvPr>
        </p:nvSpPr>
        <p:spPr>
          <a:xfrm>
            <a:off x="457200" y="1524000"/>
            <a:ext cx="8229600" cy="5105400"/>
          </a:xfrm>
        </p:spPr>
        <p:txBody>
          <a:bodyPr>
            <a:normAutofit/>
          </a:bodyPr>
          <a:lstStyle/>
          <a:p>
            <a:r>
              <a:rPr lang="en-US" sz="3000" dirty="0" smtClean="0"/>
              <a:t>Jane complains to the Human Rights Committee about staff coming in to check on her when she is in the shower, since she does need support. </a:t>
            </a:r>
          </a:p>
          <a:p>
            <a:r>
              <a:rPr lang="en-US" sz="3000" dirty="0" smtClean="0"/>
              <a:t>Should Jane be allowed to say NO to her staff’s coming into the bathroom when </a:t>
            </a:r>
            <a:br>
              <a:rPr lang="en-US" sz="3000" dirty="0" smtClean="0"/>
            </a:br>
            <a:r>
              <a:rPr lang="en-US" sz="3000" dirty="0" smtClean="0"/>
              <a:t>she is showering?</a:t>
            </a:r>
            <a:endParaRPr lang="en-US" sz="3000" dirty="0"/>
          </a:p>
          <a:p>
            <a:r>
              <a:rPr lang="en-US" sz="3000" dirty="0"/>
              <a:t>What should the Human </a:t>
            </a:r>
            <a:r>
              <a:rPr lang="en-US" sz="3000" dirty="0" smtClean="0"/>
              <a:t/>
            </a:r>
            <a:br>
              <a:rPr lang="en-US" sz="3000" dirty="0" smtClean="0"/>
            </a:br>
            <a:r>
              <a:rPr lang="en-US" sz="3000" dirty="0" smtClean="0"/>
              <a:t>Rights </a:t>
            </a:r>
            <a:r>
              <a:rPr lang="en-US" sz="3000" dirty="0"/>
              <a:t>Committee do</a:t>
            </a:r>
            <a:r>
              <a:rPr lang="en-US" sz="3000" dirty="0" smtClean="0"/>
              <a:t>?</a:t>
            </a:r>
            <a:endParaRPr lang="en-US" sz="3000" dirty="0"/>
          </a:p>
        </p:txBody>
      </p:sp>
      <p:sp>
        <p:nvSpPr>
          <p:cNvPr id="4" name="Slide Number Placeholder 3"/>
          <p:cNvSpPr>
            <a:spLocks noGrp="1"/>
          </p:cNvSpPr>
          <p:nvPr>
            <p:ph type="sldNum" sz="quarter" idx="12"/>
          </p:nvPr>
        </p:nvSpPr>
        <p:spPr/>
        <p:txBody>
          <a:bodyPr/>
          <a:lstStyle/>
          <a:p>
            <a:fld id="{D86C59D1-21C5-4A4C-93B4-5FA30E9D1772}" type="slidenum">
              <a:rPr lang="en-US" smtClean="0"/>
              <a:t>10</a:t>
            </a:fld>
            <a:endParaRPr lang="en-US"/>
          </a:p>
        </p:txBody>
      </p:sp>
      <p:pic>
        <p:nvPicPr>
          <p:cNvPr id="5" name="Picture 2" descr="silhouettes of people around a conference table with different colored comment bubbles above th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733800"/>
            <a:ext cx="2381693" cy="201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8387" y="6019800"/>
            <a:ext cx="633213" cy="73152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8010" y="6019800"/>
            <a:ext cx="787790" cy="731520"/>
          </a:xfrm>
          <a:prstGeom prst="rect">
            <a:avLst/>
          </a:prstGeom>
        </p:spPr>
      </p:pic>
      <p:sp>
        <p:nvSpPr>
          <p:cNvPr id="8" name="Footer Placeholder 3"/>
          <p:cNvSpPr>
            <a:spLocks noGrp="1"/>
          </p:cNvSpPr>
          <p:nvPr>
            <p:ph type="ftr" sz="quarter" idx="11"/>
          </p:nvPr>
        </p:nvSpPr>
        <p:spPr>
          <a:xfrm>
            <a:off x="1295400" y="6172200"/>
            <a:ext cx="6553200" cy="473075"/>
          </a:xfrm>
        </p:spPr>
        <p:txBody>
          <a:bodyPr/>
          <a:lstStyle/>
          <a:p>
            <a:r>
              <a:rPr lang="en-US" dirty="0" smtClean="0"/>
              <a:t>The Right to Say NO</a:t>
            </a:r>
          </a:p>
          <a:p>
            <a:r>
              <a:rPr lang="en-US" dirty="0" smtClean="0"/>
              <a:t>A </a:t>
            </a:r>
            <a:r>
              <a:rPr lang="en-US" dirty="0"/>
              <a:t>R</a:t>
            </a:r>
            <a:r>
              <a:rPr lang="en-US" dirty="0" smtClean="0"/>
              <a:t>esource from the Toolkit for Serving on a Human Rights Committee </a:t>
            </a:r>
            <a:br>
              <a:rPr lang="en-US" dirty="0" smtClean="0"/>
            </a:br>
            <a:r>
              <a:rPr lang="en-US" dirty="0" smtClean="0"/>
              <a:t>by Steven Powe (May 2018)</a:t>
            </a:r>
            <a:endParaRPr lang="en-US" dirty="0"/>
          </a:p>
        </p:txBody>
      </p:sp>
      <p:pic>
        <p:nvPicPr>
          <p:cNvPr id="9" name="Picture 8" descr="Self Advocacy Resource and Technical Assistance Center - SARTAC Logo">
            <a:hlinkClick r:id="rId5"/>
            <a:extLst>
              <a:ext uri="{FF2B5EF4-FFF2-40B4-BE49-F238E27FC236}">
                <a16:creationId xmlns="" xmlns:a16="http://schemas.microsoft.com/office/drawing/2014/main" id="{ECBAE828-44D6-4B10-B072-0195FF8B9B34}"/>
              </a:ext>
            </a:extLst>
          </p:cNvPr>
          <p:cNvPicPr/>
          <p:nvPr/>
        </p:nvPicPr>
        <p:blipFill>
          <a:blip r:embed="rId6"/>
          <a:stretch>
            <a:fillRect/>
          </a:stretch>
        </p:blipFill>
        <p:spPr>
          <a:xfrm>
            <a:off x="150515" y="5959535"/>
            <a:ext cx="548640" cy="731520"/>
          </a:xfrm>
          <a:prstGeom prst="rect">
            <a:avLst/>
          </a:prstGeom>
        </p:spPr>
      </p:pic>
    </p:spTree>
    <p:extLst>
      <p:ext uri="{BB962C8B-B14F-4D97-AF65-F5344CB8AC3E}">
        <p14:creationId xmlns:p14="http://schemas.microsoft.com/office/powerpoint/2010/main" val="10290060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6096000" cy="1219200"/>
          </a:xfrm>
        </p:spPr>
        <p:txBody>
          <a:bodyPr>
            <a:normAutofit fontScale="90000"/>
          </a:bodyPr>
          <a:lstStyle/>
          <a:p>
            <a:r>
              <a:rPr lang="en-US" dirty="0" smtClean="0"/>
              <a:t>Something else to </a:t>
            </a:r>
            <a:br>
              <a:rPr lang="en-US" dirty="0" smtClean="0"/>
            </a:br>
            <a:r>
              <a:rPr lang="en-US" dirty="0" smtClean="0"/>
              <a:t>think about</a:t>
            </a:r>
            <a:endParaRPr lang="en-US" dirty="0"/>
          </a:p>
        </p:txBody>
      </p:sp>
      <p:sp>
        <p:nvSpPr>
          <p:cNvPr id="3" name="Content Placeholder 2"/>
          <p:cNvSpPr>
            <a:spLocks noGrp="1"/>
          </p:cNvSpPr>
          <p:nvPr>
            <p:ph idx="1"/>
          </p:nvPr>
        </p:nvSpPr>
        <p:spPr>
          <a:xfrm>
            <a:off x="457200" y="1524000"/>
            <a:ext cx="8229600" cy="4876800"/>
          </a:xfrm>
        </p:spPr>
        <p:txBody>
          <a:bodyPr>
            <a:normAutofit fontScale="92500" lnSpcReduction="10000"/>
          </a:bodyPr>
          <a:lstStyle/>
          <a:p>
            <a:r>
              <a:rPr lang="en-US" dirty="0" smtClean="0"/>
              <a:t>What if a person has a one-on-one</a:t>
            </a:r>
            <a:br>
              <a:rPr lang="en-US" dirty="0" smtClean="0"/>
            </a:br>
            <a:r>
              <a:rPr lang="en-US" dirty="0" smtClean="0"/>
              <a:t>staff because of a previous incident </a:t>
            </a:r>
            <a:br>
              <a:rPr lang="en-US" dirty="0" smtClean="0"/>
            </a:br>
            <a:r>
              <a:rPr lang="en-US" dirty="0" smtClean="0"/>
              <a:t>that happened 2 years ago?</a:t>
            </a:r>
          </a:p>
          <a:p>
            <a:r>
              <a:rPr lang="en-US" dirty="0" smtClean="0"/>
              <a:t>This person wants their privacy back and has told their staff ‘NO,’ but the staff are only doing their job.</a:t>
            </a:r>
          </a:p>
          <a:p>
            <a:r>
              <a:rPr lang="en-US" dirty="0" smtClean="0"/>
              <a:t>What can the HRC do to ensure that this is the least restrictive solutions to this situation?</a:t>
            </a:r>
          </a:p>
          <a:p>
            <a:r>
              <a:rPr lang="en-US" dirty="0" smtClean="0"/>
              <a:t>What are ways this person can get their privacy rights restored?</a:t>
            </a:r>
            <a:endParaRPr lang="en-US" dirty="0"/>
          </a:p>
        </p:txBody>
      </p:sp>
      <p:sp>
        <p:nvSpPr>
          <p:cNvPr id="4" name="Slide Number Placeholder 3"/>
          <p:cNvSpPr>
            <a:spLocks noGrp="1"/>
          </p:cNvSpPr>
          <p:nvPr>
            <p:ph type="sldNum" sz="quarter" idx="12"/>
          </p:nvPr>
        </p:nvSpPr>
        <p:spPr/>
        <p:txBody>
          <a:bodyPr/>
          <a:lstStyle/>
          <a:p>
            <a:fld id="{D86C59D1-21C5-4A4C-93B4-5FA30E9D1772}" type="slidenum">
              <a:rPr lang="en-US" smtClean="0"/>
              <a:t>11</a:t>
            </a:fld>
            <a:endParaRPr lang="en-US"/>
          </a:p>
        </p:txBody>
      </p:sp>
      <p:pic>
        <p:nvPicPr>
          <p:cNvPr id="1026" name="Picture 2" descr="Graphic of smiley face thinking with question marks above i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152400"/>
            <a:ext cx="2298312" cy="2133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8387" y="6019800"/>
            <a:ext cx="633213" cy="73152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8010" y="6019800"/>
            <a:ext cx="787790" cy="731520"/>
          </a:xfrm>
          <a:prstGeom prst="rect">
            <a:avLst/>
          </a:prstGeom>
        </p:spPr>
      </p:pic>
      <p:sp>
        <p:nvSpPr>
          <p:cNvPr id="8" name="Footer Placeholder 3"/>
          <p:cNvSpPr>
            <a:spLocks noGrp="1"/>
          </p:cNvSpPr>
          <p:nvPr>
            <p:ph type="ftr" sz="quarter" idx="11"/>
          </p:nvPr>
        </p:nvSpPr>
        <p:spPr>
          <a:xfrm>
            <a:off x="1295400" y="6172200"/>
            <a:ext cx="6553200" cy="473075"/>
          </a:xfrm>
        </p:spPr>
        <p:txBody>
          <a:bodyPr/>
          <a:lstStyle/>
          <a:p>
            <a:r>
              <a:rPr lang="en-US" dirty="0" smtClean="0"/>
              <a:t>The Right to Say NO</a:t>
            </a:r>
          </a:p>
          <a:p>
            <a:r>
              <a:rPr lang="en-US" dirty="0" smtClean="0"/>
              <a:t>A </a:t>
            </a:r>
            <a:r>
              <a:rPr lang="en-US" dirty="0"/>
              <a:t>R</a:t>
            </a:r>
            <a:r>
              <a:rPr lang="en-US" dirty="0" smtClean="0"/>
              <a:t>esource from the Toolkit for Serving on a Human Rights Committee </a:t>
            </a:r>
            <a:br>
              <a:rPr lang="en-US" dirty="0" smtClean="0"/>
            </a:br>
            <a:r>
              <a:rPr lang="en-US" dirty="0" smtClean="0"/>
              <a:t>by Steven Powe (May 2018)</a:t>
            </a:r>
            <a:endParaRPr lang="en-US" dirty="0"/>
          </a:p>
        </p:txBody>
      </p:sp>
      <p:pic>
        <p:nvPicPr>
          <p:cNvPr id="9" name="Picture 8" descr="Self Advocacy Resource and Technical Assistance Center - SARTAC Logo">
            <a:hlinkClick r:id="rId5"/>
            <a:extLst>
              <a:ext uri="{FF2B5EF4-FFF2-40B4-BE49-F238E27FC236}">
                <a16:creationId xmlns="" xmlns:a16="http://schemas.microsoft.com/office/drawing/2014/main" id="{ECBAE828-44D6-4B10-B072-0195FF8B9B34}"/>
              </a:ext>
            </a:extLst>
          </p:cNvPr>
          <p:cNvPicPr/>
          <p:nvPr/>
        </p:nvPicPr>
        <p:blipFill>
          <a:blip r:embed="rId6"/>
          <a:stretch>
            <a:fillRect/>
          </a:stretch>
        </p:blipFill>
        <p:spPr>
          <a:xfrm>
            <a:off x="150515" y="5959535"/>
            <a:ext cx="548640" cy="731520"/>
          </a:xfrm>
          <a:prstGeom prst="rect">
            <a:avLst/>
          </a:prstGeom>
        </p:spPr>
      </p:pic>
    </p:spTree>
    <p:extLst>
      <p:ext uri="{BB962C8B-B14F-4D97-AF65-F5344CB8AC3E}">
        <p14:creationId xmlns:p14="http://schemas.microsoft.com/office/powerpoint/2010/main" val="18084676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Scenario #2 about Privacy</a:t>
            </a:r>
            <a:endParaRPr lang="en-US" dirty="0"/>
          </a:p>
        </p:txBody>
      </p:sp>
      <p:sp>
        <p:nvSpPr>
          <p:cNvPr id="3" name="Content Placeholder 2"/>
          <p:cNvSpPr>
            <a:spLocks noGrp="1"/>
          </p:cNvSpPr>
          <p:nvPr>
            <p:ph idx="1"/>
          </p:nvPr>
        </p:nvSpPr>
        <p:spPr>
          <a:xfrm>
            <a:off x="381000" y="1295400"/>
            <a:ext cx="8305800" cy="5715000"/>
          </a:xfrm>
        </p:spPr>
        <p:txBody>
          <a:bodyPr>
            <a:normAutofit/>
          </a:bodyPr>
          <a:lstStyle/>
          <a:p>
            <a:r>
              <a:rPr lang="en-US" sz="2800" dirty="0" smtClean="0"/>
              <a:t>Jim and Elvis are sharing an apartment and get staff support. People from their agency stop by to visit anytime, whether or not Jim and Elvis are home. They don’t get to decide who comes to their house or when that happens. This could be staff, service coordinators, quality monitors, family members, and so on. Staff have keys. </a:t>
            </a:r>
          </a:p>
          <a:p>
            <a:r>
              <a:rPr lang="en-US" sz="2800" dirty="0" smtClean="0"/>
              <a:t>Can the person say “NO, you </a:t>
            </a:r>
            <a:br>
              <a:rPr lang="en-US" sz="2800" dirty="0" smtClean="0"/>
            </a:br>
            <a:r>
              <a:rPr lang="en-US" sz="2800" dirty="0" smtClean="0"/>
              <a:t>cannot come to my house or go in </a:t>
            </a:r>
            <a:br>
              <a:rPr lang="en-US" sz="2800" dirty="0" smtClean="0"/>
            </a:br>
            <a:r>
              <a:rPr lang="en-US" sz="2800" dirty="0" smtClean="0"/>
              <a:t>my room without my permission?”</a:t>
            </a:r>
            <a:endParaRPr lang="en-US" sz="2800" dirty="0"/>
          </a:p>
        </p:txBody>
      </p:sp>
      <p:sp>
        <p:nvSpPr>
          <p:cNvPr id="4" name="Slide Number Placeholder 3"/>
          <p:cNvSpPr>
            <a:spLocks noGrp="1"/>
          </p:cNvSpPr>
          <p:nvPr>
            <p:ph type="sldNum" sz="quarter" idx="12"/>
          </p:nvPr>
        </p:nvSpPr>
        <p:spPr/>
        <p:txBody>
          <a:bodyPr/>
          <a:lstStyle/>
          <a:p>
            <a:fld id="{D86C59D1-21C5-4A4C-93B4-5FA30E9D1772}" type="slidenum">
              <a:rPr lang="en-US" smtClean="0"/>
              <a:t>12</a:t>
            </a:fld>
            <a:endParaRPr lang="en-US"/>
          </a:p>
        </p:txBody>
      </p:sp>
      <p:pic>
        <p:nvPicPr>
          <p:cNvPr id="7171" name="Picture 3" descr="Graphic that says yes, no maybe with smiley face, straight face and frowny face above them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1249" y="4114800"/>
            <a:ext cx="2713521"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8387" y="6019800"/>
            <a:ext cx="633213" cy="73152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8010" y="6019800"/>
            <a:ext cx="787790" cy="731520"/>
          </a:xfrm>
          <a:prstGeom prst="rect">
            <a:avLst/>
          </a:prstGeom>
        </p:spPr>
      </p:pic>
      <p:sp>
        <p:nvSpPr>
          <p:cNvPr id="8" name="Footer Placeholder 3"/>
          <p:cNvSpPr>
            <a:spLocks noGrp="1"/>
          </p:cNvSpPr>
          <p:nvPr>
            <p:ph type="ftr" sz="quarter" idx="11"/>
          </p:nvPr>
        </p:nvSpPr>
        <p:spPr>
          <a:xfrm>
            <a:off x="1295400" y="6172200"/>
            <a:ext cx="6553200" cy="473075"/>
          </a:xfrm>
        </p:spPr>
        <p:txBody>
          <a:bodyPr/>
          <a:lstStyle/>
          <a:p>
            <a:r>
              <a:rPr lang="en-US" dirty="0" smtClean="0"/>
              <a:t>The Right to Say NO</a:t>
            </a:r>
          </a:p>
          <a:p>
            <a:r>
              <a:rPr lang="en-US" dirty="0" smtClean="0"/>
              <a:t>A </a:t>
            </a:r>
            <a:r>
              <a:rPr lang="en-US" dirty="0"/>
              <a:t>R</a:t>
            </a:r>
            <a:r>
              <a:rPr lang="en-US" dirty="0" smtClean="0"/>
              <a:t>esource from the Toolkit for Serving on a Human Rights Committee </a:t>
            </a:r>
            <a:br>
              <a:rPr lang="en-US" dirty="0" smtClean="0"/>
            </a:br>
            <a:r>
              <a:rPr lang="en-US" dirty="0" smtClean="0"/>
              <a:t>by Steven Powe (May 2018)</a:t>
            </a:r>
            <a:endParaRPr lang="en-US" dirty="0"/>
          </a:p>
        </p:txBody>
      </p:sp>
      <p:pic>
        <p:nvPicPr>
          <p:cNvPr id="9" name="Picture 8" descr="Self Advocacy Resource and Technical Assistance Center - SARTAC Logo">
            <a:hlinkClick r:id="rId5"/>
            <a:extLst>
              <a:ext uri="{FF2B5EF4-FFF2-40B4-BE49-F238E27FC236}">
                <a16:creationId xmlns="" xmlns:a16="http://schemas.microsoft.com/office/drawing/2014/main" id="{ECBAE828-44D6-4B10-B072-0195FF8B9B34}"/>
              </a:ext>
            </a:extLst>
          </p:cNvPr>
          <p:cNvPicPr/>
          <p:nvPr/>
        </p:nvPicPr>
        <p:blipFill>
          <a:blip r:embed="rId6"/>
          <a:stretch>
            <a:fillRect/>
          </a:stretch>
        </p:blipFill>
        <p:spPr>
          <a:xfrm>
            <a:off x="150515" y="5959535"/>
            <a:ext cx="548640" cy="731520"/>
          </a:xfrm>
          <a:prstGeom prst="rect">
            <a:avLst/>
          </a:prstGeom>
        </p:spPr>
      </p:pic>
    </p:spTree>
    <p:extLst>
      <p:ext uri="{BB962C8B-B14F-4D97-AF65-F5344CB8AC3E}">
        <p14:creationId xmlns:p14="http://schemas.microsoft.com/office/powerpoint/2010/main" val="32227505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t>Scenario #2 for a Human Rights Committee about Privacy</a:t>
            </a:r>
            <a:endParaRPr lang="en-US" dirty="0"/>
          </a:p>
        </p:txBody>
      </p:sp>
      <p:sp>
        <p:nvSpPr>
          <p:cNvPr id="3" name="Content Placeholder 2"/>
          <p:cNvSpPr>
            <a:spLocks noGrp="1"/>
          </p:cNvSpPr>
          <p:nvPr>
            <p:ph idx="1"/>
          </p:nvPr>
        </p:nvSpPr>
        <p:spPr>
          <a:xfrm>
            <a:off x="457200" y="1981200"/>
            <a:ext cx="8229600" cy="4572000"/>
          </a:xfrm>
        </p:spPr>
        <p:txBody>
          <a:bodyPr>
            <a:normAutofit/>
          </a:bodyPr>
          <a:lstStyle/>
          <a:p>
            <a:r>
              <a:rPr lang="en-US" dirty="0" smtClean="0"/>
              <a:t>Jim and Elvis have filed a complaint. They do not want people in their home when they are not there and without their permission.</a:t>
            </a:r>
            <a:endParaRPr lang="en-US" dirty="0"/>
          </a:p>
          <a:p>
            <a:r>
              <a:rPr lang="en-US" dirty="0" smtClean="0"/>
              <a:t>What </a:t>
            </a:r>
            <a:r>
              <a:rPr lang="en-US" dirty="0"/>
              <a:t>should the Human </a:t>
            </a:r>
            <a:r>
              <a:rPr lang="en-US" dirty="0" smtClean="0"/>
              <a:t/>
            </a:r>
            <a:br>
              <a:rPr lang="en-US" dirty="0" smtClean="0"/>
            </a:br>
            <a:r>
              <a:rPr lang="en-US" dirty="0" smtClean="0"/>
              <a:t>Rights Committee </a:t>
            </a:r>
            <a:r>
              <a:rPr lang="en-US" dirty="0"/>
              <a:t>do</a:t>
            </a:r>
            <a:r>
              <a:rPr lang="en-US" dirty="0" smtClean="0"/>
              <a:t>?</a:t>
            </a:r>
            <a:endParaRPr lang="en-US" dirty="0"/>
          </a:p>
        </p:txBody>
      </p:sp>
      <p:sp>
        <p:nvSpPr>
          <p:cNvPr id="4" name="Slide Number Placeholder 3"/>
          <p:cNvSpPr>
            <a:spLocks noGrp="1"/>
          </p:cNvSpPr>
          <p:nvPr>
            <p:ph type="sldNum" sz="quarter" idx="12"/>
          </p:nvPr>
        </p:nvSpPr>
        <p:spPr/>
        <p:txBody>
          <a:bodyPr/>
          <a:lstStyle/>
          <a:p>
            <a:fld id="{D86C59D1-21C5-4A4C-93B4-5FA30E9D1772}" type="slidenum">
              <a:rPr lang="en-US" smtClean="0"/>
              <a:t>13</a:t>
            </a:fld>
            <a:endParaRPr lang="en-US"/>
          </a:p>
        </p:txBody>
      </p:sp>
      <p:pic>
        <p:nvPicPr>
          <p:cNvPr id="8194" name="Picture 2" descr="silhouettes of people around a conference table with different colored comment bubbles above the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3810000"/>
            <a:ext cx="2327250" cy="1970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8387" y="6019800"/>
            <a:ext cx="633213" cy="73152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8010" y="6019800"/>
            <a:ext cx="787790" cy="731520"/>
          </a:xfrm>
          <a:prstGeom prst="rect">
            <a:avLst/>
          </a:prstGeom>
        </p:spPr>
      </p:pic>
      <p:sp>
        <p:nvSpPr>
          <p:cNvPr id="8" name="Footer Placeholder 3"/>
          <p:cNvSpPr>
            <a:spLocks noGrp="1"/>
          </p:cNvSpPr>
          <p:nvPr>
            <p:ph type="ftr" sz="quarter" idx="11"/>
          </p:nvPr>
        </p:nvSpPr>
        <p:spPr>
          <a:xfrm>
            <a:off x="1295400" y="6172200"/>
            <a:ext cx="6553200" cy="473075"/>
          </a:xfrm>
        </p:spPr>
        <p:txBody>
          <a:bodyPr/>
          <a:lstStyle/>
          <a:p>
            <a:r>
              <a:rPr lang="en-US" dirty="0" smtClean="0"/>
              <a:t>The Right to Say NO</a:t>
            </a:r>
          </a:p>
          <a:p>
            <a:r>
              <a:rPr lang="en-US" dirty="0" smtClean="0"/>
              <a:t>A </a:t>
            </a:r>
            <a:r>
              <a:rPr lang="en-US" dirty="0"/>
              <a:t>R</a:t>
            </a:r>
            <a:r>
              <a:rPr lang="en-US" dirty="0" smtClean="0"/>
              <a:t>esource from the Toolkit for Serving on a Human Rights Committee </a:t>
            </a:r>
            <a:br>
              <a:rPr lang="en-US" dirty="0" smtClean="0"/>
            </a:br>
            <a:r>
              <a:rPr lang="en-US" dirty="0" smtClean="0"/>
              <a:t>by Steven Powe (May 2018)</a:t>
            </a:r>
            <a:endParaRPr lang="en-US" dirty="0"/>
          </a:p>
        </p:txBody>
      </p:sp>
      <p:pic>
        <p:nvPicPr>
          <p:cNvPr id="9" name="Picture 8" descr="Self Advocacy Resource and Technical Assistance Center - SARTAC Logo">
            <a:hlinkClick r:id="rId5"/>
            <a:extLst>
              <a:ext uri="{FF2B5EF4-FFF2-40B4-BE49-F238E27FC236}">
                <a16:creationId xmlns="" xmlns:a16="http://schemas.microsoft.com/office/drawing/2014/main" id="{ECBAE828-44D6-4B10-B072-0195FF8B9B34}"/>
              </a:ext>
            </a:extLst>
          </p:cNvPr>
          <p:cNvPicPr/>
          <p:nvPr/>
        </p:nvPicPr>
        <p:blipFill>
          <a:blip r:embed="rId6"/>
          <a:stretch>
            <a:fillRect/>
          </a:stretch>
        </p:blipFill>
        <p:spPr>
          <a:xfrm>
            <a:off x="150515" y="5959535"/>
            <a:ext cx="548640" cy="731520"/>
          </a:xfrm>
          <a:prstGeom prst="rect">
            <a:avLst/>
          </a:prstGeom>
        </p:spPr>
      </p:pic>
    </p:spTree>
    <p:extLst>
      <p:ext uri="{BB962C8B-B14F-4D97-AF65-F5344CB8AC3E}">
        <p14:creationId xmlns:p14="http://schemas.microsoft.com/office/powerpoint/2010/main" val="564676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a:t>
            </a:r>
            <a:r>
              <a:rPr lang="en-US" dirty="0" smtClean="0"/>
              <a:t>#1 about </a:t>
            </a:r>
            <a:r>
              <a:rPr lang="en-US" dirty="0"/>
              <a:t>a Behavior Plan</a:t>
            </a:r>
          </a:p>
        </p:txBody>
      </p:sp>
      <p:sp>
        <p:nvSpPr>
          <p:cNvPr id="3" name="Content Placeholder 2"/>
          <p:cNvSpPr>
            <a:spLocks noGrp="1"/>
          </p:cNvSpPr>
          <p:nvPr>
            <p:ph idx="1"/>
          </p:nvPr>
        </p:nvSpPr>
        <p:spPr/>
        <p:txBody>
          <a:bodyPr/>
          <a:lstStyle/>
          <a:p>
            <a:r>
              <a:rPr lang="en-US" dirty="0" smtClean="0"/>
              <a:t>What if someone comforts themselves by rocking back and forth energetically? Staff have created a behavior plan to limit that behavior. The person needs to agree to the behavior plan. Is it OK for them to say NO? </a:t>
            </a:r>
          </a:p>
          <a:p>
            <a:r>
              <a:rPr lang="en-US" dirty="0" smtClean="0"/>
              <a:t>Why?</a:t>
            </a:r>
            <a:endParaRPr lang="en-US" dirty="0"/>
          </a:p>
        </p:txBody>
      </p:sp>
      <p:sp>
        <p:nvSpPr>
          <p:cNvPr id="4" name="Slide Number Placeholder 3"/>
          <p:cNvSpPr>
            <a:spLocks noGrp="1"/>
          </p:cNvSpPr>
          <p:nvPr>
            <p:ph type="sldNum" sz="quarter" idx="12"/>
          </p:nvPr>
        </p:nvSpPr>
        <p:spPr/>
        <p:txBody>
          <a:bodyPr/>
          <a:lstStyle/>
          <a:p>
            <a:fld id="{D86C59D1-21C5-4A4C-93B4-5FA30E9D1772}" type="slidenum">
              <a:rPr lang="en-US" smtClean="0"/>
              <a:t>14</a:t>
            </a:fld>
            <a:endParaRPr lang="en-US"/>
          </a:p>
        </p:txBody>
      </p:sp>
      <p:pic>
        <p:nvPicPr>
          <p:cNvPr id="5" name="Picture 4" descr="Graphic that says yes, no maybe with smiley face, straight face and frowny face above them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4191000"/>
            <a:ext cx="36576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8387" y="6019800"/>
            <a:ext cx="633213" cy="73152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8010" y="6019800"/>
            <a:ext cx="787790" cy="731520"/>
          </a:xfrm>
          <a:prstGeom prst="rect">
            <a:avLst/>
          </a:prstGeom>
        </p:spPr>
      </p:pic>
      <p:sp>
        <p:nvSpPr>
          <p:cNvPr id="8" name="Footer Placeholder 3"/>
          <p:cNvSpPr>
            <a:spLocks noGrp="1"/>
          </p:cNvSpPr>
          <p:nvPr>
            <p:ph type="ftr" sz="quarter" idx="11"/>
          </p:nvPr>
        </p:nvSpPr>
        <p:spPr>
          <a:xfrm>
            <a:off x="1295400" y="6172200"/>
            <a:ext cx="6553200" cy="473075"/>
          </a:xfrm>
        </p:spPr>
        <p:txBody>
          <a:bodyPr/>
          <a:lstStyle/>
          <a:p>
            <a:r>
              <a:rPr lang="en-US" dirty="0" smtClean="0"/>
              <a:t>The Right to Say NO</a:t>
            </a:r>
          </a:p>
          <a:p>
            <a:r>
              <a:rPr lang="en-US" dirty="0" smtClean="0"/>
              <a:t>A </a:t>
            </a:r>
            <a:r>
              <a:rPr lang="en-US" dirty="0"/>
              <a:t>R</a:t>
            </a:r>
            <a:r>
              <a:rPr lang="en-US" dirty="0" smtClean="0"/>
              <a:t>esource from the Toolkit for Serving on a Human Rights Committee </a:t>
            </a:r>
            <a:br>
              <a:rPr lang="en-US" dirty="0" smtClean="0"/>
            </a:br>
            <a:r>
              <a:rPr lang="en-US" dirty="0" smtClean="0"/>
              <a:t>by Steven Powe (May 2018)</a:t>
            </a:r>
            <a:endParaRPr lang="en-US" dirty="0"/>
          </a:p>
        </p:txBody>
      </p:sp>
      <p:pic>
        <p:nvPicPr>
          <p:cNvPr id="9" name="Picture 8" descr="Self Advocacy Resource and Technical Assistance Center - SARTAC Logo">
            <a:hlinkClick r:id="rId5"/>
            <a:extLst>
              <a:ext uri="{FF2B5EF4-FFF2-40B4-BE49-F238E27FC236}">
                <a16:creationId xmlns="" xmlns:a16="http://schemas.microsoft.com/office/drawing/2014/main" id="{ECBAE828-44D6-4B10-B072-0195FF8B9B34}"/>
              </a:ext>
            </a:extLst>
          </p:cNvPr>
          <p:cNvPicPr/>
          <p:nvPr/>
        </p:nvPicPr>
        <p:blipFill>
          <a:blip r:embed="rId6"/>
          <a:stretch>
            <a:fillRect/>
          </a:stretch>
        </p:blipFill>
        <p:spPr>
          <a:xfrm>
            <a:off x="150515" y="5959535"/>
            <a:ext cx="548640" cy="731520"/>
          </a:xfrm>
          <a:prstGeom prst="rect">
            <a:avLst/>
          </a:prstGeom>
        </p:spPr>
      </p:pic>
    </p:spTree>
    <p:extLst>
      <p:ext uri="{BB962C8B-B14F-4D97-AF65-F5344CB8AC3E}">
        <p14:creationId xmlns:p14="http://schemas.microsoft.com/office/powerpoint/2010/main" val="1403833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Scenario #1 for a Human Rights Committee </a:t>
            </a:r>
            <a:r>
              <a:rPr lang="en-US" dirty="0"/>
              <a:t>about a Behavior Plan</a:t>
            </a:r>
          </a:p>
        </p:txBody>
      </p:sp>
      <p:sp>
        <p:nvSpPr>
          <p:cNvPr id="3" name="Content Placeholder 2"/>
          <p:cNvSpPr>
            <a:spLocks noGrp="1"/>
          </p:cNvSpPr>
          <p:nvPr>
            <p:ph idx="1"/>
          </p:nvPr>
        </p:nvSpPr>
        <p:spPr>
          <a:xfrm>
            <a:off x="457200" y="1752600"/>
            <a:ext cx="8229600" cy="3276600"/>
          </a:xfrm>
        </p:spPr>
        <p:txBody>
          <a:bodyPr>
            <a:normAutofit/>
          </a:bodyPr>
          <a:lstStyle/>
          <a:p>
            <a:r>
              <a:rPr lang="en-US" sz="2800" dirty="0" smtClean="0"/>
              <a:t>What if someone comforts themselves by rocking back and forth energetically? Staff have created a behavior plan to limit that behavior. The person does not want to limit this behavior </a:t>
            </a:r>
            <a:br>
              <a:rPr lang="en-US" sz="2800" dirty="0" smtClean="0"/>
            </a:br>
            <a:r>
              <a:rPr lang="en-US" sz="2800" dirty="0" smtClean="0"/>
              <a:t>because it is comforting. </a:t>
            </a:r>
          </a:p>
          <a:p>
            <a:r>
              <a:rPr lang="en-US" sz="2800" dirty="0" smtClean="0"/>
              <a:t>What should the Human</a:t>
            </a:r>
            <a:br>
              <a:rPr lang="en-US" sz="2800" dirty="0" smtClean="0"/>
            </a:br>
            <a:r>
              <a:rPr lang="en-US" sz="2800" dirty="0" smtClean="0"/>
              <a:t>Rights Committee do?</a:t>
            </a:r>
            <a:endParaRPr lang="en-US" sz="2800" dirty="0"/>
          </a:p>
        </p:txBody>
      </p:sp>
      <p:sp>
        <p:nvSpPr>
          <p:cNvPr id="4" name="Slide Number Placeholder 3"/>
          <p:cNvSpPr>
            <a:spLocks noGrp="1"/>
          </p:cNvSpPr>
          <p:nvPr>
            <p:ph type="sldNum" sz="quarter" idx="12"/>
          </p:nvPr>
        </p:nvSpPr>
        <p:spPr/>
        <p:txBody>
          <a:bodyPr/>
          <a:lstStyle/>
          <a:p>
            <a:fld id="{D86C59D1-21C5-4A4C-93B4-5FA30E9D1772}" type="slidenum">
              <a:rPr lang="en-US" smtClean="0"/>
              <a:t>15</a:t>
            </a:fld>
            <a:endParaRPr lang="en-US"/>
          </a:p>
        </p:txBody>
      </p:sp>
      <p:pic>
        <p:nvPicPr>
          <p:cNvPr id="9218" name="Picture 2" descr="silhouettes of people around a conference table with different colored comment bubbles above th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581400"/>
            <a:ext cx="2620059" cy="221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8387" y="6019800"/>
            <a:ext cx="633213" cy="73152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8010" y="6019800"/>
            <a:ext cx="787790" cy="731520"/>
          </a:xfrm>
          <a:prstGeom prst="rect">
            <a:avLst/>
          </a:prstGeom>
        </p:spPr>
      </p:pic>
      <p:sp>
        <p:nvSpPr>
          <p:cNvPr id="8" name="Footer Placeholder 3"/>
          <p:cNvSpPr>
            <a:spLocks noGrp="1"/>
          </p:cNvSpPr>
          <p:nvPr>
            <p:ph type="ftr" sz="quarter" idx="11"/>
          </p:nvPr>
        </p:nvSpPr>
        <p:spPr>
          <a:xfrm>
            <a:off x="1295400" y="6172200"/>
            <a:ext cx="6553200" cy="473075"/>
          </a:xfrm>
        </p:spPr>
        <p:txBody>
          <a:bodyPr/>
          <a:lstStyle/>
          <a:p>
            <a:r>
              <a:rPr lang="en-US" dirty="0" smtClean="0"/>
              <a:t>The Right to Say NO</a:t>
            </a:r>
          </a:p>
          <a:p>
            <a:r>
              <a:rPr lang="en-US" dirty="0" smtClean="0"/>
              <a:t>A </a:t>
            </a:r>
            <a:r>
              <a:rPr lang="en-US" dirty="0"/>
              <a:t>R</a:t>
            </a:r>
            <a:r>
              <a:rPr lang="en-US" dirty="0" smtClean="0"/>
              <a:t>esource from the Toolkit for Serving on a Human Rights Committee </a:t>
            </a:r>
            <a:br>
              <a:rPr lang="en-US" dirty="0" smtClean="0"/>
            </a:br>
            <a:r>
              <a:rPr lang="en-US" dirty="0" smtClean="0"/>
              <a:t>by Steven Powe (May 2018)</a:t>
            </a:r>
            <a:endParaRPr lang="en-US" dirty="0"/>
          </a:p>
        </p:txBody>
      </p:sp>
      <p:pic>
        <p:nvPicPr>
          <p:cNvPr id="9" name="Picture 8" descr="Self Advocacy Resource and Technical Assistance Center - SARTAC Logo">
            <a:hlinkClick r:id="rId5"/>
            <a:extLst>
              <a:ext uri="{FF2B5EF4-FFF2-40B4-BE49-F238E27FC236}">
                <a16:creationId xmlns="" xmlns:a16="http://schemas.microsoft.com/office/drawing/2014/main" id="{ECBAE828-44D6-4B10-B072-0195FF8B9B34}"/>
              </a:ext>
            </a:extLst>
          </p:cNvPr>
          <p:cNvPicPr/>
          <p:nvPr/>
        </p:nvPicPr>
        <p:blipFill>
          <a:blip r:embed="rId6"/>
          <a:stretch>
            <a:fillRect/>
          </a:stretch>
        </p:blipFill>
        <p:spPr>
          <a:xfrm>
            <a:off x="150515" y="5959535"/>
            <a:ext cx="548640" cy="731520"/>
          </a:xfrm>
          <a:prstGeom prst="rect">
            <a:avLst/>
          </a:prstGeom>
        </p:spPr>
      </p:pic>
    </p:spTree>
    <p:extLst>
      <p:ext uri="{BB962C8B-B14F-4D97-AF65-F5344CB8AC3E}">
        <p14:creationId xmlns:p14="http://schemas.microsoft.com/office/powerpoint/2010/main" val="49876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Scenario #2 about </a:t>
            </a:r>
            <a:r>
              <a:rPr lang="en-US" dirty="0"/>
              <a:t>a Behavior Plan</a:t>
            </a:r>
          </a:p>
        </p:txBody>
      </p:sp>
      <p:sp>
        <p:nvSpPr>
          <p:cNvPr id="3" name="Content Placeholder 2"/>
          <p:cNvSpPr>
            <a:spLocks noGrp="1"/>
          </p:cNvSpPr>
          <p:nvPr>
            <p:ph idx="1"/>
          </p:nvPr>
        </p:nvSpPr>
        <p:spPr/>
        <p:txBody>
          <a:bodyPr>
            <a:normAutofit/>
          </a:bodyPr>
          <a:lstStyle/>
          <a:p>
            <a:r>
              <a:rPr lang="en-US" sz="2800" dirty="0" smtClean="0"/>
              <a:t>What if someone takes small things from roommates, stores and their coworkers? </a:t>
            </a:r>
          </a:p>
          <a:p>
            <a:r>
              <a:rPr lang="en-US" sz="2800" dirty="0" smtClean="0"/>
              <a:t>Staff have created a behavior plan </a:t>
            </a:r>
            <a:r>
              <a:rPr lang="en-US" sz="2800" dirty="0"/>
              <a:t>that limits his contact with roommates and coworkers, and staff does regular searches of his room and his pockets. </a:t>
            </a:r>
          </a:p>
          <a:p>
            <a:r>
              <a:rPr lang="en-US" sz="2800" dirty="0" smtClean="0"/>
              <a:t>The person needs to agree to the behavior plan. Is it OK for them to say NO? </a:t>
            </a:r>
          </a:p>
          <a:p>
            <a:r>
              <a:rPr lang="en-US" sz="2800" dirty="0" smtClean="0"/>
              <a:t>Why?</a:t>
            </a:r>
            <a:endParaRPr lang="en-US" sz="2800" dirty="0"/>
          </a:p>
        </p:txBody>
      </p:sp>
      <p:sp>
        <p:nvSpPr>
          <p:cNvPr id="4" name="Slide Number Placeholder 3"/>
          <p:cNvSpPr>
            <a:spLocks noGrp="1"/>
          </p:cNvSpPr>
          <p:nvPr>
            <p:ph type="sldNum" sz="quarter" idx="12"/>
          </p:nvPr>
        </p:nvSpPr>
        <p:spPr/>
        <p:txBody>
          <a:bodyPr/>
          <a:lstStyle/>
          <a:p>
            <a:fld id="{D86C59D1-21C5-4A4C-93B4-5FA30E9D1772}" type="slidenum">
              <a:rPr lang="en-US" smtClean="0"/>
              <a:t>16</a:t>
            </a:fld>
            <a:endParaRPr lang="en-US"/>
          </a:p>
        </p:txBody>
      </p:sp>
      <p:pic>
        <p:nvPicPr>
          <p:cNvPr id="5" name="Picture 4" descr="Graphic that says yes, no maybe with smiley face, straight face and frowny face above them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4572000"/>
            <a:ext cx="2032001"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8387" y="6019800"/>
            <a:ext cx="633213" cy="73152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8010" y="6019800"/>
            <a:ext cx="787790" cy="731520"/>
          </a:xfrm>
          <a:prstGeom prst="rect">
            <a:avLst/>
          </a:prstGeom>
        </p:spPr>
      </p:pic>
      <p:sp>
        <p:nvSpPr>
          <p:cNvPr id="8" name="Footer Placeholder 3"/>
          <p:cNvSpPr>
            <a:spLocks noGrp="1"/>
          </p:cNvSpPr>
          <p:nvPr>
            <p:ph type="ftr" sz="quarter" idx="11"/>
          </p:nvPr>
        </p:nvSpPr>
        <p:spPr>
          <a:xfrm>
            <a:off x="1295400" y="6172200"/>
            <a:ext cx="6553200" cy="473075"/>
          </a:xfrm>
        </p:spPr>
        <p:txBody>
          <a:bodyPr/>
          <a:lstStyle/>
          <a:p>
            <a:r>
              <a:rPr lang="en-US" dirty="0" smtClean="0"/>
              <a:t>The Right to Say NO</a:t>
            </a:r>
          </a:p>
          <a:p>
            <a:r>
              <a:rPr lang="en-US" dirty="0" smtClean="0"/>
              <a:t>A </a:t>
            </a:r>
            <a:r>
              <a:rPr lang="en-US" dirty="0"/>
              <a:t>R</a:t>
            </a:r>
            <a:r>
              <a:rPr lang="en-US" dirty="0" smtClean="0"/>
              <a:t>esource from the Toolkit for Serving on a Human Rights Committee </a:t>
            </a:r>
            <a:br>
              <a:rPr lang="en-US" dirty="0" smtClean="0"/>
            </a:br>
            <a:r>
              <a:rPr lang="en-US" dirty="0" smtClean="0"/>
              <a:t>by Steven Powe (May 2018)</a:t>
            </a:r>
            <a:endParaRPr lang="en-US" dirty="0"/>
          </a:p>
        </p:txBody>
      </p:sp>
      <p:pic>
        <p:nvPicPr>
          <p:cNvPr id="9" name="Picture 8" descr="Self Advocacy Resource and Technical Assistance Center - SARTAC Logo">
            <a:hlinkClick r:id="rId5"/>
            <a:extLst>
              <a:ext uri="{FF2B5EF4-FFF2-40B4-BE49-F238E27FC236}">
                <a16:creationId xmlns="" xmlns:a16="http://schemas.microsoft.com/office/drawing/2014/main" id="{ECBAE828-44D6-4B10-B072-0195FF8B9B34}"/>
              </a:ext>
            </a:extLst>
          </p:cNvPr>
          <p:cNvPicPr/>
          <p:nvPr/>
        </p:nvPicPr>
        <p:blipFill>
          <a:blip r:embed="rId6"/>
          <a:stretch>
            <a:fillRect/>
          </a:stretch>
        </p:blipFill>
        <p:spPr>
          <a:xfrm>
            <a:off x="150515" y="5959535"/>
            <a:ext cx="548640" cy="731520"/>
          </a:xfrm>
          <a:prstGeom prst="rect">
            <a:avLst/>
          </a:prstGeom>
        </p:spPr>
      </p:pic>
    </p:spTree>
    <p:extLst>
      <p:ext uri="{BB962C8B-B14F-4D97-AF65-F5344CB8AC3E}">
        <p14:creationId xmlns:p14="http://schemas.microsoft.com/office/powerpoint/2010/main" val="498768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Scenario #2 for a Human Rights Committee </a:t>
            </a:r>
            <a:r>
              <a:rPr lang="en-US" dirty="0"/>
              <a:t>about a Behavior Plan</a:t>
            </a:r>
          </a:p>
        </p:txBody>
      </p:sp>
      <p:sp>
        <p:nvSpPr>
          <p:cNvPr id="3" name="Content Placeholder 2"/>
          <p:cNvSpPr>
            <a:spLocks noGrp="1"/>
          </p:cNvSpPr>
          <p:nvPr>
            <p:ph idx="1"/>
          </p:nvPr>
        </p:nvSpPr>
        <p:spPr/>
        <p:txBody>
          <a:bodyPr>
            <a:normAutofit/>
          </a:bodyPr>
          <a:lstStyle/>
          <a:p>
            <a:r>
              <a:rPr lang="en-US" dirty="0"/>
              <a:t>What if someone takes small things from </a:t>
            </a:r>
            <a:r>
              <a:rPr lang="en-US" dirty="0" smtClean="0"/>
              <a:t>roommates </a:t>
            </a:r>
            <a:r>
              <a:rPr lang="en-US" dirty="0"/>
              <a:t>and their coworkers? </a:t>
            </a:r>
          </a:p>
          <a:p>
            <a:r>
              <a:rPr lang="en-US" dirty="0"/>
              <a:t>Staff have created a behavior plan </a:t>
            </a:r>
            <a:r>
              <a:rPr lang="en-US" dirty="0" smtClean="0"/>
              <a:t>that limits his contact with roommates and coworkers, and staff does regular searches </a:t>
            </a:r>
            <a:br>
              <a:rPr lang="en-US" dirty="0" smtClean="0"/>
            </a:br>
            <a:r>
              <a:rPr lang="en-US" dirty="0" smtClean="0"/>
              <a:t>of his room and his pockets. </a:t>
            </a:r>
          </a:p>
          <a:p>
            <a:r>
              <a:rPr lang="en-US" dirty="0" smtClean="0"/>
              <a:t>What should the Human </a:t>
            </a:r>
            <a:br>
              <a:rPr lang="en-US" dirty="0" smtClean="0"/>
            </a:br>
            <a:r>
              <a:rPr lang="en-US" dirty="0" smtClean="0"/>
              <a:t>Rights Committee do?</a:t>
            </a:r>
            <a:endParaRPr lang="en-US" dirty="0"/>
          </a:p>
        </p:txBody>
      </p:sp>
      <p:sp>
        <p:nvSpPr>
          <p:cNvPr id="4" name="Slide Number Placeholder 3"/>
          <p:cNvSpPr>
            <a:spLocks noGrp="1"/>
          </p:cNvSpPr>
          <p:nvPr>
            <p:ph type="sldNum" sz="quarter" idx="12"/>
          </p:nvPr>
        </p:nvSpPr>
        <p:spPr/>
        <p:txBody>
          <a:bodyPr/>
          <a:lstStyle/>
          <a:p>
            <a:fld id="{D86C59D1-21C5-4A4C-93B4-5FA30E9D1772}" type="slidenum">
              <a:rPr lang="en-US" smtClean="0"/>
              <a:t>17</a:t>
            </a:fld>
            <a:endParaRPr lang="en-US"/>
          </a:p>
        </p:txBody>
      </p:sp>
      <p:pic>
        <p:nvPicPr>
          <p:cNvPr id="10242" name="Picture 2" descr="silhouettes of people around a conference table with different colored comment bubbles above th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9285" y="3886200"/>
            <a:ext cx="2247515" cy="1896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8387" y="6019800"/>
            <a:ext cx="633213" cy="73152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8010" y="6019800"/>
            <a:ext cx="787790" cy="731520"/>
          </a:xfrm>
          <a:prstGeom prst="rect">
            <a:avLst/>
          </a:prstGeom>
        </p:spPr>
      </p:pic>
      <p:sp>
        <p:nvSpPr>
          <p:cNvPr id="8" name="Footer Placeholder 3"/>
          <p:cNvSpPr>
            <a:spLocks noGrp="1"/>
          </p:cNvSpPr>
          <p:nvPr>
            <p:ph type="ftr" sz="quarter" idx="11"/>
          </p:nvPr>
        </p:nvSpPr>
        <p:spPr>
          <a:xfrm>
            <a:off x="1295400" y="6172200"/>
            <a:ext cx="6553200" cy="473075"/>
          </a:xfrm>
        </p:spPr>
        <p:txBody>
          <a:bodyPr/>
          <a:lstStyle/>
          <a:p>
            <a:r>
              <a:rPr lang="en-US" dirty="0" smtClean="0"/>
              <a:t>The Right to Say NO</a:t>
            </a:r>
          </a:p>
          <a:p>
            <a:r>
              <a:rPr lang="en-US" dirty="0" smtClean="0"/>
              <a:t>A </a:t>
            </a:r>
            <a:r>
              <a:rPr lang="en-US" dirty="0"/>
              <a:t>R</a:t>
            </a:r>
            <a:r>
              <a:rPr lang="en-US" dirty="0" smtClean="0"/>
              <a:t>esource from the Toolkit for Serving on a Human Rights Committee </a:t>
            </a:r>
            <a:br>
              <a:rPr lang="en-US" dirty="0" smtClean="0"/>
            </a:br>
            <a:r>
              <a:rPr lang="en-US" dirty="0" smtClean="0"/>
              <a:t>by Steven Powe (May 2018)</a:t>
            </a:r>
            <a:endParaRPr lang="en-US" dirty="0"/>
          </a:p>
        </p:txBody>
      </p:sp>
      <p:pic>
        <p:nvPicPr>
          <p:cNvPr id="9" name="Picture 8" descr="Self Advocacy Resource and Technical Assistance Center - SARTAC Logo">
            <a:hlinkClick r:id="rId5"/>
            <a:extLst>
              <a:ext uri="{FF2B5EF4-FFF2-40B4-BE49-F238E27FC236}">
                <a16:creationId xmlns="" xmlns:a16="http://schemas.microsoft.com/office/drawing/2014/main" id="{ECBAE828-44D6-4B10-B072-0195FF8B9B34}"/>
              </a:ext>
            </a:extLst>
          </p:cNvPr>
          <p:cNvPicPr/>
          <p:nvPr/>
        </p:nvPicPr>
        <p:blipFill>
          <a:blip r:embed="rId6"/>
          <a:stretch>
            <a:fillRect/>
          </a:stretch>
        </p:blipFill>
        <p:spPr>
          <a:xfrm>
            <a:off x="150515" y="5959535"/>
            <a:ext cx="548640" cy="731520"/>
          </a:xfrm>
          <a:prstGeom prst="rect">
            <a:avLst/>
          </a:prstGeom>
        </p:spPr>
      </p:pic>
    </p:spTree>
    <p:extLst>
      <p:ext uri="{BB962C8B-B14F-4D97-AF65-F5344CB8AC3E}">
        <p14:creationId xmlns:p14="http://schemas.microsoft.com/office/powerpoint/2010/main" val="3971150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000" dirty="0"/>
              <a:t>With Gratitude to SARTAC &amp; AIDD</a:t>
            </a:r>
          </a:p>
        </p:txBody>
      </p:sp>
      <p:sp>
        <p:nvSpPr>
          <p:cNvPr id="3" name="Content Placeholder 2"/>
          <p:cNvSpPr>
            <a:spLocks noGrp="1"/>
          </p:cNvSpPr>
          <p:nvPr>
            <p:ph idx="1"/>
          </p:nvPr>
        </p:nvSpPr>
        <p:spPr>
          <a:xfrm>
            <a:off x="457200" y="1493837"/>
            <a:ext cx="8229600" cy="4525963"/>
          </a:xfrm>
        </p:spPr>
        <p:txBody>
          <a:bodyPr>
            <a:normAutofit fontScale="77500" lnSpcReduction="20000"/>
          </a:bodyPr>
          <a:lstStyle/>
          <a:p>
            <a:pPr marL="0" indent="0" fontAlgn="base">
              <a:buNone/>
            </a:pPr>
            <a:r>
              <a:rPr lang="en-US" sz="3400" dirty="0" smtClean="0"/>
              <a:t>“This </a:t>
            </a:r>
            <a:r>
              <a:rPr lang="en-US" sz="3400" dirty="0"/>
              <a:t>publication is supported in part by a cooperative agreement from the Administration on Intellectual and Developmental Disabilities, Administration for Community Living, U.S. Department of Health and Human Services.  Grantees undertaking projects under government sponsorship are encouraged to express freely their findings and conclusions. Points of view or opinions do not, therefore, necessarily represent official Administration on Intellectual and Developmental Disabilities policy</a:t>
            </a:r>
            <a:r>
              <a:rPr lang="en-US" sz="3400" dirty="0" smtClean="0"/>
              <a:t>.”</a:t>
            </a:r>
          </a:p>
          <a:p>
            <a:pPr marL="0" indent="0" fontAlgn="base">
              <a:buNone/>
            </a:pPr>
            <a:endParaRPr lang="en-US" sz="3400" dirty="0"/>
          </a:p>
          <a:p>
            <a:pPr marL="0" indent="0" fontAlgn="base">
              <a:buNone/>
            </a:pPr>
            <a:r>
              <a:rPr lang="en-US" dirty="0"/>
              <a:t>This toolkit was created with the help of the DC Department on Disability Services and Project ACTION</a:t>
            </a:r>
            <a:r>
              <a:rPr lang="en-US" dirty="0" smtClean="0"/>
              <a:t>!.</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8387" y="6019800"/>
            <a:ext cx="633213" cy="73152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8010" y="6019800"/>
            <a:ext cx="787790" cy="731520"/>
          </a:xfrm>
          <a:prstGeom prst="rect">
            <a:avLst/>
          </a:prstGeom>
        </p:spPr>
      </p:pic>
      <p:pic>
        <p:nvPicPr>
          <p:cNvPr id="7" name="Picture 6" descr="Self Advocacy Resource and Technical Assistance Center - SARTAC Logo">
            <a:hlinkClick r:id="rId4"/>
            <a:extLst>
              <a:ext uri="{FF2B5EF4-FFF2-40B4-BE49-F238E27FC236}">
                <a16:creationId xmlns="" xmlns:a16="http://schemas.microsoft.com/office/drawing/2014/main" id="{ECBAE828-44D6-4B10-B072-0195FF8B9B34}"/>
              </a:ext>
            </a:extLst>
          </p:cNvPr>
          <p:cNvPicPr/>
          <p:nvPr/>
        </p:nvPicPr>
        <p:blipFill>
          <a:blip r:embed="rId5"/>
          <a:stretch>
            <a:fillRect/>
          </a:stretch>
        </p:blipFill>
        <p:spPr>
          <a:xfrm>
            <a:off x="150515" y="5974080"/>
            <a:ext cx="548640" cy="731520"/>
          </a:xfrm>
          <a:prstGeom prst="rect">
            <a:avLst/>
          </a:prstGeom>
        </p:spPr>
      </p:pic>
      <p:sp>
        <p:nvSpPr>
          <p:cNvPr id="8" name="Footer Placeholder 3"/>
          <p:cNvSpPr>
            <a:spLocks noGrp="1"/>
          </p:cNvSpPr>
          <p:nvPr>
            <p:ph type="ftr" sz="quarter" idx="11"/>
          </p:nvPr>
        </p:nvSpPr>
        <p:spPr>
          <a:xfrm>
            <a:off x="1295400" y="6172200"/>
            <a:ext cx="6553200" cy="473075"/>
          </a:xfrm>
        </p:spPr>
        <p:txBody>
          <a:bodyPr/>
          <a:lstStyle/>
          <a:p>
            <a:r>
              <a:rPr lang="en-US" dirty="0" smtClean="0"/>
              <a:t>The Right to Say NO</a:t>
            </a:r>
          </a:p>
          <a:p>
            <a:r>
              <a:rPr lang="en-US" dirty="0" smtClean="0"/>
              <a:t>A </a:t>
            </a:r>
            <a:r>
              <a:rPr lang="en-US" dirty="0"/>
              <a:t>R</a:t>
            </a:r>
            <a:r>
              <a:rPr lang="en-US" dirty="0" smtClean="0"/>
              <a:t>esource from the Toolkit for Serving on a Human Rights Committee </a:t>
            </a:r>
            <a:br>
              <a:rPr lang="en-US" dirty="0" smtClean="0"/>
            </a:br>
            <a:r>
              <a:rPr lang="en-US" dirty="0" smtClean="0"/>
              <a:t>by Steven Powe (May 2018)</a:t>
            </a:r>
            <a:endParaRPr lang="en-US" dirty="0"/>
          </a:p>
        </p:txBody>
      </p:sp>
    </p:spTree>
    <p:extLst>
      <p:ext uri="{BB962C8B-B14F-4D97-AF65-F5344CB8AC3E}">
        <p14:creationId xmlns:p14="http://schemas.microsoft.com/office/powerpoint/2010/main" val="1922431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SARTAC</a:t>
            </a:r>
            <a:endParaRPr lang="en-US" dirty="0"/>
          </a:p>
        </p:txBody>
      </p:sp>
      <p:sp>
        <p:nvSpPr>
          <p:cNvPr id="3" name="Content Placeholder 2"/>
          <p:cNvSpPr>
            <a:spLocks noGrp="1"/>
          </p:cNvSpPr>
          <p:nvPr>
            <p:ph idx="1"/>
          </p:nvPr>
        </p:nvSpPr>
        <p:spPr/>
        <p:txBody>
          <a:bodyPr>
            <a:normAutofit fontScale="70000" lnSpcReduction="20000"/>
          </a:bodyPr>
          <a:lstStyle/>
          <a:p>
            <a:pPr marL="0" indent="0" fontAlgn="base">
              <a:buNone/>
            </a:pPr>
            <a:r>
              <a:rPr lang="en-US" dirty="0"/>
              <a:t>“The Self Advocacy Resource and Technical Assistance Center (SARTAC) seeks to strengthen the self-advocacy movement by supporting self advocacy organizations to grow in diversity and leadership. The resource center is a project of Self Advocates Becoming Empowered (SABE), the oldest national self-advocacy organization in the country. SARTAC is a Developmental Disabilities Project of National Significance, funded by the Administration For Community Living  – Administration on Intellectual and Developmental Disabilities (AIDD). The information in this manual was written to provide guidance for self Advocates and their allies to assist in understanding policy issues affecting their lives. It is not to be used to determine a person's legal rights or an organization's legal responsibilities under Section 504 of the Rehabilitation Act of 1973, as amended; the Americans with Disability Act of 1990, as amended or any other federal, state or local laws written to protect the rights of people with disabilities</a:t>
            </a:r>
            <a:r>
              <a:rPr lang="en-US" dirty="0" smtClean="0"/>
              <a:t>.”</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8387" y="6019800"/>
            <a:ext cx="633213" cy="73152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8010" y="6019800"/>
            <a:ext cx="787790" cy="731520"/>
          </a:xfrm>
          <a:prstGeom prst="rect">
            <a:avLst/>
          </a:prstGeom>
        </p:spPr>
      </p:pic>
      <p:pic>
        <p:nvPicPr>
          <p:cNvPr id="7" name="Picture 6" descr="Self Advocacy Resource and Technical Assistance Center - SARTAC Logo">
            <a:hlinkClick r:id="rId4"/>
            <a:extLst>
              <a:ext uri="{FF2B5EF4-FFF2-40B4-BE49-F238E27FC236}">
                <a16:creationId xmlns="" xmlns:a16="http://schemas.microsoft.com/office/drawing/2014/main" id="{ECBAE828-44D6-4B10-B072-0195FF8B9B34}"/>
              </a:ext>
            </a:extLst>
          </p:cNvPr>
          <p:cNvPicPr/>
          <p:nvPr/>
        </p:nvPicPr>
        <p:blipFill>
          <a:blip r:embed="rId5"/>
          <a:stretch>
            <a:fillRect/>
          </a:stretch>
        </p:blipFill>
        <p:spPr>
          <a:xfrm>
            <a:off x="150515" y="5974080"/>
            <a:ext cx="548640" cy="731520"/>
          </a:xfrm>
          <a:prstGeom prst="rect">
            <a:avLst/>
          </a:prstGeom>
        </p:spPr>
      </p:pic>
      <p:sp>
        <p:nvSpPr>
          <p:cNvPr id="8" name="Footer Placeholder 3"/>
          <p:cNvSpPr>
            <a:spLocks noGrp="1"/>
          </p:cNvSpPr>
          <p:nvPr>
            <p:ph type="ftr" sz="quarter" idx="11"/>
          </p:nvPr>
        </p:nvSpPr>
        <p:spPr>
          <a:xfrm>
            <a:off x="1295400" y="6172200"/>
            <a:ext cx="6553200" cy="473075"/>
          </a:xfrm>
        </p:spPr>
        <p:txBody>
          <a:bodyPr/>
          <a:lstStyle/>
          <a:p>
            <a:r>
              <a:rPr lang="en-US" dirty="0" smtClean="0"/>
              <a:t>The Right to Say NO</a:t>
            </a:r>
          </a:p>
          <a:p>
            <a:r>
              <a:rPr lang="en-US" dirty="0" smtClean="0"/>
              <a:t>A </a:t>
            </a:r>
            <a:r>
              <a:rPr lang="en-US" dirty="0"/>
              <a:t>R</a:t>
            </a:r>
            <a:r>
              <a:rPr lang="en-US" dirty="0" smtClean="0"/>
              <a:t>esource from the Toolkit for Serving on a Human Rights Committee </a:t>
            </a:r>
            <a:br>
              <a:rPr lang="en-US" dirty="0" smtClean="0"/>
            </a:br>
            <a:r>
              <a:rPr lang="en-US" dirty="0" smtClean="0"/>
              <a:t>by Steven Powe (May 2018)</a:t>
            </a:r>
            <a:endParaRPr lang="en-US" dirty="0"/>
          </a:p>
        </p:txBody>
      </p:sp>
    </p:spTree>
    <p:extLst>
      <p:ext uri="{BB962C8B-B14F-4D97-AF65-F5344CB8AC3E}">
        <p14:creationId xmlns:p14="http://schemas.microsoft.com/office/powerpoint/2010/main" val="1569823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5576"/>
            <a:ext cx="6781800" cy="1143000"/>
          </a:xfrm>
        </p:spPr>
        <p:txBody>
          <a:bodyPr>
            <a:normAutofit/>
          </a:bodyPr>
          <a:lstStyle/>
          <a:p>
            <a:r>
              <a:rPr lang="en-US" dirty="0"/>
              <a:t>The Human Right </a:t>
            </a:r>
            <a:r>
              <a:rPr lang="en-US" dirty="0" smtClean="0"/>
              <a:t>to Say NO</a:t>
            </a:r>
            <a:endParaRPr lang="en-US" sz="3100" dirty="0"/>
          </a:p>
        </p:txBody>
      </p:sp>
      <p:sp>
        <p:nvSpPr>
          <p:cNvPr id="3" name="Content Placeholder 2"/>
          <p:cNvSpPr>
            <a:spLocks noGrp="1"/>
          </p:cNvSpPr>
          <p:nvPr>
            <p:ph idx="1"/>
          </p:nvPr>
        </p:nvSpPr>
        <p:spPr>
          <a:xfrm>
            <a:off x="381000" y="1600200"/>
            <a:ext cx="8305800" cy="4495800"/>
          </a:xfrm>
        </p:spPr>
        <p:txBody>
          <a:bodyPr>
            <a:normAutofit/>
          </a:bodyPr>
          <a:lstStyle/>
          <a:p>
            <a:r>
              <a:rPr lang="en-US" dirty="0" smtClean="0"/>
              <a:t>Everyone needs to learn to say NO</a:t>
            </a:r>
          </a:p>
          <a:p>
            <a:r>
              <a:rPr lang="en-US" dirty="0" smtClean="0"/>
              <a:t>If you don’t know how to say NO or you don’t know that it’s OK to say NO, people can take advantage of you</a:t>
            </a:r>
          </a:p>
          <a:p>
            <a:r>
              <a:rPr lang="en-US" dirty="0" smtClean="0"/>
              <a:t>Not everyone believes they have the right to say NO</a:t>
            </a:r>
          </a:p>
          <a:p>
            <a:r>
              <a:rPr lang="en-US" dirty="0" smtClean="0"/>
              <a:t>Saying NO lets other people know what your boundaries are and what is not OK with you</a:t>
            </a:r>
          </a:p>
          <a:p>
            <a:endParaRPr lang="en-US" dirty="0" smtClean="0"/>
          </a:p>
        </p:txBody>
      </p:sp>
      <p:sp>
        <p:nvSpPr>
          <p:cNvPr id="5" name="Slide Number Placeholder 4"/>
          <p:cNvSpPr>
            <a:spLocks noGrp="1"/>
          </p:cNvSpPr>
          <p:nvPr>
            <p:ph type="sldNum" sz="quarter" idx="12"/>
          </p:nvPr>
        </p:nvSpPr>
        <p:spPr/>
        <p:txBody>
          <a:bodyPr/>
          <a:lstStyle/>
          <a:p>
            <a:fld id="{D86C59D1-21C5-4A4C-93B4-5FA30E9D1772}" type="slidenum">
              <a:rPr lang="en-US" smtClean="0"/>
              <a:t>2</a:t>
            </a:fld>
            <a:endParaRPr lang="en-US"/>
          </a:p>
        </p:txBody>
      </p:sp>
      <p:pic>
        <p:nvPicPr>
          <p:cNvPr id="1026" name="Picture 2" descr="A hand extended to indicate stop or n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362916"/>
            <a:ext cx="1926529" cy="1618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8387" y="6019800"/>
            <a:ext cx="633213" cy="73152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8010" y="6019800"/>
            <a:ext cx="787790" cy="731520"/>
          </a:xfrm>
          <a:prstGeom prst="rect">
            <a:avLst/>
          </a:prstGeom>
        </p:spPr>
      </p:pic>
      <p:sp>
        <p:nvSpPr>
          <p:cNvPr id="12" name="Footer Placeholder 3"/>
          <p:cNvSpPr>
            <a:spLocks noGrp="1"/>
          </p:cNvSpPr>
          <p:nvPr>
            <p:ph type="ftr" sz="quarter" idx="11"/>
          </p:nvPr>
        </p:nvSpPr>
        <p:spPr>
          <a:xfrm>
            <a:off x="1295400" y="6172200"/>
            <a:ext cx="6553200" cy="473075"/>
          </a:xfrm>
        </p:spPr>
        <p:txBody>
          <a:bodyPr/>
          <a:lstStyle/>
          <a:p>
            <a:r>
              <a:rPr lang="en-US" dirty="0" smtClean="0"/>
              <a:t>The Right to Say NO</a:t>
            </a:r>
          </a:p>
          <a:p>
            <a:r>
              <a:rPr lang="en-US" dirty="0" smtClean="0"/>
              <a:t>A </a:t>
            </a:r>
            <a:r>
              <a:rPr lang="en-US" dirty="0"/>
              <a:t>R</a:t>
            </a:r>
            <a:r>
              <a:rPr lang="en-US" dirty="0" smtClean="0"/>
              <a:t>esource from the Toolkit for Serving on a Human Rights Committee </a:t>
            </a:r>
            <a:br>
              <a:rPr lang="en-US" dirty="0" smtClean="0"/>
            </a:br>
            <a:r>
              <a:rPr lang="en-US" dirty="0" smtClean="0"/>
              <a:t>by Steven Powe (May 2018)</a:t>
            </a:r>
            <a:endParaRPr lang="en-US" dirty="0"/>
          </a:p>
        </p:txBody>
      </p:sp>
      <p:pic>
        <p:nvPicPr>
          <p:cNvPr id="13" name="Picture 12" descr="Self Advocacy Resource and Technical Assistance Center - SARTAC Logo">
            <a:hlinkClick r:id="rId5"/>
            <a:extLst>
              <a:ext uri="{FF2B5EF4-FFF2-40B4-BE49-F238E27FC236}">
                <a16:creationId xmlns="" xmlns:a16="http://schemas.microsoft.com/office/drawing/2014/main" id="{ECBAE828-44D6-4B10-B072-0195FF8B9B34}"/>
              </a:ext>
            </a:extLst>
          </p:cNvPr>
          <p:cNvPicPr/>
          <p:nvPr/>
        </p:nvPicPr>
        <p:blipFill>
          <a:blip r:embed="rId6"/>
          <a:stretch>
            <a:fillRect/>
          </a:stretch>
        </p:blipFill>
        <p:spPr>
          <a:xfrm>
            <a:off x="150515" y="5969152"/>
            <a:ext cx="548640" cy="731520"/>
          </a:xfrm>
          <a:prstGeom prst="rect">
            <a:avLst/>
          </a:prstGeom>
        </p:spPr>
      </p:pic>
    </p:spTree>
    <p:extLst>
      <p:ext uri="{BB962C8B-B14F-4D97-AF65-F5344CB8AC3E}">
        <p14:creationId xmlns:p14="http://schemas.microsoft.com/office/powerpoint/2010/main" val="9685321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Graphic of the words &quot;Thank you&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708" y="424606"/>
            <a:ext cx="6141492" cy="4114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4267200"/>
            <a:ext cx="8305800" cy="1384995"/>
          </a:xfrm>
          <a:prstGeom prst="rect">
            <a:avLst/>
          </a:prstGeom>
          <a:noFill/>
        </p:spPr>
        <p:txBody>
          <a:bodyPr wrap="square" rtlCol="0">
            <a:spAutoFit/>
          </a:bodyPr>
          <a:lstStyle/>
          <a:p>
            <a:pPr algn="ctr"/>
            <a:r>
              <a:rPr lang="en-US" sz="2800" dirty="0" smtClean="0">
                <a:solidFill>
                  <a:schemeClr val="tx1">
                    <a:lumMod val="10000"/>
                  </a:schemeClr>
                </a:solidFill>
                <a:latin typeface="+mj-lt"/>
              </a:rPr>
              <a:t>For more information:</a:t>
            </a:r>
            <a:br>
              <a:rPr lang="en-US" sz="2800" dirty="0" smtClean="0">
                <a:solidFill>
                  <a:schemeClr val="tx1">
                    <a:lumMod val="10000"/>
                  </a:schemeClr>
                </a:solidFill>
                <a:latin typeface="+mj-lt"/>
              </a:rPr>
            </a:br>
            <a:r>
              <a:rPr lang="en-US" sz="2800" dirty="0" smtClean="0">
                <a:solidFill>
                  <a:schemeClr val="tx1">
                    <a:lumMod val="10000"/>
                  </a:schemeClr>
                </a:solidFill>
                <a:latin typeface="+mj-lt"/>
              </a:rPr>
              <a:t>Steven Powe at </a:t>
            </a:r>
            <a:r>
              <a:rPr lang="en-US" sz="2800" dirty="0" smtClean="0">
                <a:solidFill>
                  <a:schemeClr val="accent4">
                    <a:lumMod val="10000"/>
                  </a:schemeClr>
                </a:solidFill>
                <a:latin typeface="+mj-lt"/>
                <a:hlinkClick r:id="rId4"/>
              </a:rPr>
              <a:t>stevenpowe985@yahoo.com</a:t>
            </a:r>
            <a:r>
              <a:rPr lang="en-US" sz="2800" dirty="0" smtClean="0">
                <a:solidFill>
                  <a:schemeClr val="accent4">
                    <a:lumMod val="10000"/>
                  </a:schemeClr>
                </a:solidFill>
                <a:latin typeface="+mj-lt"/>
              </a:rPr>
              <a:t> </a:t>
            </a:r>
            <a:r>
              <a:rPr lang="en-US" sz="2800" dirty="0" smtClean="0">
                <a:solidFill>
                  <a:schemeClr val="tx1">
                    <a:lumMod val="10000"/>
                  </a:schemeClr>
                </a:solidFill>
                <a:latin typeface="+mj-lt"/>
              </a:rPr>
              <a:t>or </a:t>
            </a:r>
            <a:br>
              <a:rPr lang="en-US" sz="2800" dirty="0" smtClean="0">
                <a:solidFill>
                  <a:schemeClr val="tx1">
                    <a:lumMod val="10000"/>
                  </a:schemeClr>
                </a:solidFill>
                <a:latin typeface="+mj-lt"/>
              </a:rPr>
            </a:br>
            <a:r>
              <a:rPr lang="en-US" sz="2800" dirty="0" smtClean="0">
                <a:solidFill>
                  <a:schemeClr val="tx1">
                    <a:lumMod val="10000"/>
                  </a:schemeClr>
                </a:solidFill>
                <a:latin typeface="+mj-lt"/>
              </a:rPr>
              <a:t>Rebecca Salon </a:t>
            </a:r>
            <a:r>
              <a:rPr lang="en-US" sz="2800" dirty="0" smtClean="0">
                <a:solidFill>
                  <a:schemeClr val="tx1">
                    <a:lumMod val="10000"/>
                  </a:schemeClr>
                </a:solidFill>
                <a:latin typeface="+mj-lt"/>
                <a:hlinkClick r:id="rId5"/>
              </a:rPr>
              <a:t>rebecca.salon@dc.gov</a:t>
            </a:r>
            <a:r>
              <a:rPr lang="en-US" sz="2800" dirty="0" smtClean="0">
                <a:solidFill>
                  <a:schemeClr val="tx1">
                    <a:lumMod val="10000"/>
                  </a:schemeClr>
                </a:solidFill>
                <a:latin typeface="+mj-lt"/>
              </a:rPr>
              <a:t> </a:t>
            </a:r>
            <a:endParaRPr lang="en-US" sz="2800" dirty="0">
              <a:solidFill>
                <a:schemeClr val="bg1">
                  <a:lumMod val="75000"/>
                </a:schemeClr>
              </a:solidFill>
              <a:latin typeface="+mj-lt"/>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58387" y="6019800"/>
            <a:ext cx="633213" cy="73152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18010" y="6019800"/>
            <a:ext cx="787790" cy="731520"/>
          </a:xfrm>
          <a:prstGeom prst="rect">
            <a:avLst/>
          </a:prstGeom>
        </p:spPr>
      </p:pic>
      <p:pic>
        <p:nvPicPr>
          <p:cNvPr id="8" name="Picture 7" descr="Self Advocacy Resource and Technical Assistance Center - SARTAC Logo">
            <a:hlinkClick r:id="rId8"/>
            <a:extLst>
              <a:ext uri="{FF2B5EF4-FFF2-40B4-BE49-F238E27FC236}">
                <a16:creationId xmlns:a16="http://schemas.microsoft.com/office/drawing/2014/main" xmlns="" id="{ECBAE828-44D6-4B10-B072-0195FF8B9B34}"/>
              </a:ext>
            </a:extLst>
          </p:cNvPr>
          <p:cNvPicPr/>
          <p:nvPr/>
        </p:nvPicPr>
        <p:blipFill>
          <a:blip r:embed="rId9"/>
          <a:stretch>
            <a:fillRect/>
          </a:stretch>
        </p:blipFill>
        <p:spPr>
          <a:xfrm>
            <a:off x="160136" y="5969152"/>
            <a:ext cx="548640" cy="731520"/>
          </a:xfrm>
          <a:prstGeom prst="rect">
            <a:avLst/>
          </a:prstGeom>
        </p:spPr>
      </p:pic>
      <p:sp>
        <p:nvSpPr>
          <p:cNvPr id="9" name="Footer Placeholder 3"/>
          <p:cNvSpPr>
            <a:spLocks noGrp="1"/>
          </p:cNvSpPr>
          <p:nvPr>
            <p:ph type="ftr" sz="quarter" idx="11"/>
          </p:nvPr>
        </p:nvSpPr>
        <p:spPr>
          <a:xfrm>
            <a:off x="1295400" y="6172200"/>
            <a:ext cx="6553200" cy="473075"/>
          </a:xfrm>
        </p:spPr>
        <p:txBody>
          <a:bodyPr/>
          <a:lstStyle/>
          <a:p>
            <a:r>
              <a:rPr lang="en-US" dirty="0" smtClean="0"/>
              <a:t>The Right to Say NO</a:t>
            </a:r>
          </a:p>
          <a:p>
            <a:r>
              <a:rPr lang="en-US" dirty="0" smtClean="0"/>
              <a:t>A </a:t>
            </a:r>
            <a:r>
              <a:rPr lang="en-US" dirty="0"/>
              <a:t>R</a:t>
            </a:r>
            <a:r>
              <a:rPr lang="en-US" dirty="0" smtClean="0"/>
              <a:t>esource from the Toolkit for Serving on a Human Rights Committee </a:t>
            </a:r>
            <a:br>
              <a:rPr lang="en-US" dirty="0" smtClean="0"/>
            </a:br>
            <a:r>
              <a:rPr lang="en-US" dirty="0" smtClean="0"/>
              <a:t>by Steven Powe (May 2018)</a:t>
            </a:r>
            <a:endParaRPr lang="en-US" dirty="0"/>
          </a:p>
        </p:txBody>
      </p:sp>
    </p:spTree>
    <p:extLst>
      <p:ext uri="{BB962C8B-B14F-4D97-AF65-F5344CB8AC3E}">
        <p14:creationId xmlns:p14="http://schemas.microsoft.com/office/powerpoint/2010/main" val="2618160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477000" cy="1143000"/>
          </a:xfrm>
        </p:spPr>
        <p:txBody>
          <a:bodyPr>
            <a:normAutofit fontScale="90000"/>
          </a:bodyPr>
          <a:lstStyle/>
          <a:p>
            <a:r>
              <a:rPr lang="en-US" dirty="0" smtClean="0"/>
              <a:t>Questions about the Right to Say NO</a:t>
            </a:r>
            <a:endParaRPr lang="en-US" dirty="0"/>
          </a:p>
        </p:txBody>
      </p:sp>
      <p:sp>
        <p:nvSpPr>
          <p:cNvPr id="3" name="Content Placeholder 2"/>
          <p:cNvSpPr>
            <a:spLocks noGrp="1"/>
          </p:cNvSpPr>
          <p:nvPr>
            <p:ph idx="1"/>
          </p:nvPr>
        </p:nvSpPr>
        <p:spPr>
          <a:xfrm>
            <a:off x="381000" y="1447800"/>
            <a:ext cx="8458200" cy="5029200"/>
          </a:xfrm>
        </p:spPr>
        <p:txBody>
          <a:bodyPr>
            <a:normAutofit/>
          </a:bodyPr>
          <a:lstStyle/>
          <a:p>
            <a:r>
              <a:rPr lang="en-US" dirty="0" smtClean="0"/>
              <a:t>Have you ever said NO to anyone?</a:t>
            </a:r>
          </a:p>
          <a:p>
            <a:r>
              <a:rPr lang="en-US" dirty="0" smtClean="0"/>
              <a:t>What are some examples of when you said NO?</a:t>
            </a:r>
          </a:p>
          <a:p>
            <a:r>
              <a:rPr lang="en-US" dirty="0" smtClean="0"/>
              <a:t>Have you ever been afraid to speak up and say NO?</a:t>
            </a:r>
          </a:p>
          <a:p>
            <a:r>
              <a:rPr lang="en-US" dirty="0" smtClean="0"/>
              <a:t>What were you afraid of?</a:t>
            </a:r>
          </a:p>
          <a:p>
            <a:r>
              <a:rPr lang="en-US" dirty="0" smtClean="0"/>
              <a:t>Are there people in your life that you almost never say NO to?</a:t>
            </a:r>
          </a:p>
          <a:p>
            <a:r>
              <a:rPr lang="en-US" dirty="0" smtClean="0"/>
              <a:t>Why wouldn’t you say NO to them?</a:t>
            </a:r>
            <a:endParaRPr lang="en-US" dirty="0"/>
          </a:p>
        </p:txBody>
      </p:sp>
      <p:pic>
        <p:nvPicPr>
          <p:cNvPr id="1026" name="Picture 2" descr="Group of question ma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7567" y="358775"/>
            <a:ext cx="2061633" cy="15462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86C59D1-21C5-4A4C-93B4-5FA30E9D1772}" type="slidenum">
              <a:rPr lang="en-US" smtClean="0"/>
              <a:t>3</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8387" y="6019800"/>
            <a:ext cx="633213" cy="73152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8010" y="6019800"/>
            <a:ext cx="787790" cy="731520"/>
          </a:xfrm>
          <a:prstGeom prst="rect">
            <a:avLst/>
          </a:prstGeom>
        </p:spPr>
      </p:pic>
      <p:sp>
        <p:nvSpPr>
          <p:cNvPr id="8" name="Footer Placeholder 3"/>
          <p:cNvSpPr>
            <a:spLocks noGrp="1"/>
          </p:cNvSpPr>
          <p:nvPr>
            <p:ph type="ftr" sz="quarter" idx="11"/>
          </p:nvPr>
        </p:nvSpPr>
        <p:spPr>
          <a:xfrm>
            <a:off x="1295400" y="6172200"/>
            <a:ext cx="6553200" cy="473075"/>
          </a:xfrm>
        </p:spPr>
        <p:txBody>
          <a:bodyPr/>
          <a:lstStyle/>
          <a:p>
            <a:r>
              <a:rPr lang="en-US" dirty="0" smtClean="0"/>
              <a:t>The Right to Say NO</a:t>
            </a:r>
          </a:p>
          <a:p>
            <a:r>
              <a:rPr lang="en-US" dirty="0" smtClean="0"/>
              <a:t>A </a:t>
            </a:r>
            <a:r>
              <a:rPr lang="en-US" dirty="0"/>
              <a:t>R</a:t>
            </a:r>
            <a:r>
              <a:rPr lang="en-US" dirty="0" smtClean="0"/>
              <a:t>esource from the Toolkit for Serving on a Human Rights Committee </a:t>
            </a:r>
            <a:br>
              <a:rPr lang="en-US" dirty="0" smtClean="0"/>
            </a:br>
            <a:r>
              <a:rPr lang="en-US" dirty="0" smtClean="0"/>
              <a:t>by Steven Powe (May 2018)</a:t>
            </a:r>
            <a:endParaRPr lang="en-US" dirty="0"/>
          </a:p>
        </p:txBody>
      </p:sp>
      <p:pic>
        <p:nvPicPr>
          <p:cNvPr id="9" name="Picture 8" descr="Self Advocacy Resource and Technical Assistance Center - SARTAC Logo">
            <a:hlinkClick r:id="rId5"/>
            <a:extLst>
              <a:ext uri="{FF2B5EF4-FFF2-40B4-BE49-F238E27FC236}">
                <a16:creationId xmlns="" xmlns:a16="http://schemas.microsoft.com/office/drawing/2014/main" id="{ECBAE828-44D6-4B10-B072-0195FF8B9B34}"/>
              </a:ext>
            </a:extLst>
          </p:cNvPr>
          <p:cNvPicPr/>
          <p:nvPr/>
        </p:nvPicPr>
        <p:blipFill>
          <a:blip r:embed="rId6"/>
          <a:stretch>
            <a:fillRect/>
          </a:stretch>
        </p:blipFill>
        <p:spPr>
          <a:xfrm>
            <a:off x="150515" y="5969152"/>
            <a:ext cx="548640" cy="731520"/>
          </a:xfrm>
          <a:prstGeom prst="rect">
            <a:avLst/>
          </a:prstGeom>
        </p:spPr>
      </p:pic>
    </p:spTree>
    <p:extLst>
      <p:ext uri="{BB962C8B-B14F-4D97-AF65-F5344CB8AC3E}">
        <p14:creationId xmlns:p14="http://schemas.microsoft.com/office/powerpoint/2010/main" val="2813332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When You Should Say NO</a:t>
            </a:r>
            <a:endParaRPr lang="en-US" dirty="0"/>
          </a:p>
        </p:txBody>
      </p:sp>
      <p:sp>
        <p:nvSpPr>
          <p:cNvPr id="3" name="Content Placeholder 2"/>
          <p:cNvSpPr>
            <a:spLocks noGrp="1"/>
          </p:cNvSpPr>
          <p:nvPr>
            <p:ph idx="1"/>
          </p:nvPr>
        </p:nvSpPr>
        <p:spPr>
          <a:xfrm>
            <a:off x="457200" y="1295400"/>
            <a:ext cx="8229600" cy="4876800"/>
          </a:xfrm>
        </p:spPr>
        <p:txBody>
          <a:bodyPr>
            <a:normAutofit fontScale="92500" lnSpcReduction="10000"/>
          </a:bodyPr>
          <a:lstStyle/>
          <a:p>
            <a:r>
              <a:rPr lang="en-US" dirty="0" smtClean="0"/>
              <a:t>If people want you to do something but do not explain it to you – SAY NO!</a:t>
            </a:r>
          </a:p>
          <a:p>
            <a:r>
              <a:rPr lang="en-US" dirty="0" smtClean="0"/>
              <a:t>If people do things that make you uncomfortable – SAY NO!</a:t>
            </a:r>
          </a:p>
          <a:p>
            <a:r>
              <a:rPr lang="en-US" dirty="0" smtClean="0"/>
              <a:t>If you feel unsafe – SAY NO!</a:t>
            </a:r>
          </a:p>
          <a:p>
            <a:r>
              <a:rPr lang="en-US" dirty="0" smtClean="0"/>
              <a:t>If it goes against your values – SAY NO!</a:t>
            </a:r>
          </a:p>
          <a:p>
            <a:r>
              <a:rPr lang="en-US" dirty="0" smtClean="0"/>
              <a:t>If it’s against the law – SAY NO!</a:t>
            </a:r>
          </a:p>
          <a:p>
            <a:r>
              <a:rPr lang="en-US" dirty="0" smtClean="0"/>
              <a:t>If people are trying to </a:t>
            </a:r>
            <a:br>
              <a:rPr lang="en-US" dirty="0" smtClean="0"/>
            </a:br>
            <a:r>
              <a:rPr lang="en-US" dirty="0" smtClean="0"/>
              <a:t>restrict your rights </a:t>
            </a:r>
            <a:br>
              <a:rPr lang="en-US" dirty="0" smtClean="0"/>
            </a:br>
            <a:r>
              <a:rPr lang="en-US" dirty="0" smtClean="0"/>
              <a:t>– SAY NO!</a:t>
            </a:r>
            <a:endParaRPr lang="en-US" dirty="0"/>
          </a:p>
        </p:txBody>
      </p:sp>
      <p:sp>
        <p:nvSpPr>
          <p:cNvPr id="4" name="Slide Number Placeholder 3"/>
          <p:cNvSpPr>
            <a:spLocks noGrp="1"/>
          </p:cNvSpPr>
          <p:nvPr>
            <p:ph type="sldNum" sz="quarter" idx="12"/>
          </p:nvPr>
        </p:nvSpPr>
        <p:spPr/>
        <p:txBody>
          <a:bodyPr/>
          <a:lstStyle/>
          <a:p>
            <a:fld id="{D86C59D1-21C5-4A4C-93B4-5FA30E9D1772}" type="slidenum">
              <a:rPr lang="en-US" smtClean="0"/>
              <a:t>4</a:t>
            </a:fld>
            <a:endParaRPr lang="en-US"/>
          </a:p>
        </p:txBody>
      </p:sp>
      <p:pic>
        <p:nvPicPr>
          <p:cNvPr id="2051" name="Picture 3" descr="Picture of the words 'Say NO!&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800600"/>
            <a:ext cx="4145657" cy="1005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Graphic of person extending their hand to indicate stop or 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0668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8387" y="6019800"/>
            <a:ext cx="633213" cy="73152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8010" y="6019800"/>
            <a:ext cx="787790" cy="731520"/>
          </a:xfrm>
          <a:prstGeom prst="rect">
            <a:avLst/>
          </a:prstGeom>
        </p:spPr>
      </p:pic>
      <p:sp>
        <p:nvSpPr>
          <p:cNvPr id="9" name="Footer Placeholder 3"/>
          <p:cNvSpPr>
            <a:spLocks noGrp="1"/>
          </p:cNvSpPr>
          <p:nvPr>
            <p:ph type="ftr" sz="quarter" idx="11"/>
          </p:nvPr>
        </p:nvSpPr>
        <p:spPr>
          <a:xfrm>
            <a:off x="1295400" y="6172200"/>
            <a:ext cx="6553200" cy="473075"/>
          </a:xfrm>
        </p:spPr>
        <p:txBody>
          <a:bodyPr/>
          <a:lstStyle/>
          <a:p>
            <a:r>
              <a:rPr lang="en-US" dirty="0" smtClean="0"/>
              <a:t>The Right to Say NO</a:t>
            </a:r>
          </a:p>
          <a:p>
            <a:r>
              <a:rPr lang="en-US" dirty="0" smtClean="0"/>
              <a:t>A </a:t>
            </a:r>
            <a:r>
              <a:rPr lang="en-US" dirty="0"/>
              <a:t>R</a:t>
            </a:r>
            <a:r>
              <a:rPr lang="en-US" dirty="0" smtClean="0"/>
              <a:t>esource from the Toolkit for Serving on a Human Rights Committee </a:t>
            </a:r>
            <a:br>
              <a:rPr lang="en-US" dirty="0" smtClean="0"/>
            </a:br>
            <a:r>
              <a:rPr lang="en-US" dirty="0" smtClean="0"/>
              <a:t>by Steven Powe (May 2018)</a:t>
            </a:r>
            <a:endParaRPr lang="en-US" dirty="0"/>
          </a:p>
        </p:txBody>
      </p:sp>
      <p:pic>
        <p:nvPicPr>
          <p:cNvPr id="10" name="Picture 9" descr="Self Advocacy Resource and Technical Assistance Center - SARTAC Logo">
            <a:hlinkClick r:id="rId6"/>
            <a:extLst>
              <a:ext uri="{FF2B5EF4-FFF2-40B4-BE49-F238E27FC236}">
                <a16:creationId xmlns="" xmlns:a16="http://schemas.microsoft.com/office/drawing/2014/main" id="{ECBAE828-44D6-4B10-B072-0195FF8B9B34}"/>
              </a:ext>
            </a:extLst>
          </p:cNvPr>
          <p:cNvPicPr/>
          <p:nvPr/>
        </p:nvPicPr>
        <p:blipFill>
          <a:blip r:embed="rId7"/>
          <a:stretch>
            <a:fillRect/>
          </a:stretch>
        </p:blipFill>
        <p:spPr>
          <a:xfrm>
            <a:off x="150515" y="5959535"/>
            <a:ext cx="548640" cy="731520"/>
          </a:xfrm>
          <a:prstGeom prst="rect">
            <a:avLst/>
          </a:prstGeom>
        </p:spPr>
      </p:pic>
    </p:spTree>
    <p:extLst>
      <p:ext uri="{BB962C8B-B14F-4D97-AF65-F5344CB8AC3E}">
        <p14:creationId xmlns:p14="http://schemas.microsoft.com/office/powerpoint/2010/main" val="4000197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001000" cy="1143000"/>
          </a:xfrm>
        </p:spPr>
        <p:txBody>
          <a:bodyPr/>
          <a:lstStyle/>
          <a:p>
            <a:r>
              <a:rPr lang="en-US" dirty="0" smtClean="0"/>
              <a:t>Scenario # 1 about Medication</a:t>
            </a:r>
            <a:endParaRPr lang="en-US" dirty="0"/>
          </a:p>
        </p:txBody>
      </p:sp>
      <p:sp>
        <p:nvSpPr>
          <p:cNvPr id="3" name="Content Placeholder 2"/>
          <p:cNvSpPr>
            <a:spLocks noGrp="1"/>
          </p:cNvSpPr>
          <p:nvPr>
            <p:ph idx="1"/>
          </p:nvPr>
        </p:nvSpPr>
        <p:spPr>
          <a:xfrm>
            <a:off x="457200" y="1722437"/>
            <a:ext cx="8229600" cy="4221163"/>
          </a:xfrm>
        </p:spPr>
        <p:txBody>
          <a:bodyPr>
            <a:normAutofit/>
          </a:bodyPr>
          <a:lstStyle/>
          <a:p>
            <a:r>
              <a:rPr lang="en-US" sz="2900" dirty="0" smtClean="0"/>
              <a:t>What if your doctor wants to prescribe medication for you that you know will make you feel bad from your past experience? Can you say NO?</a:t>
            </a:r>
          </a:p>
          <a:p>
            <a:r>
              <a:rPr lang="en-US" sz="2900" dirty="0" smtClean="0"/>
              <a:t>Why?</a:t>
            </a:r>
          </a:p>
          <a:p>
            <a:pPr marL="0" indent="0">
              <a:buNone/>
            </a:pPr>
            <a:endParaRPr lang="en-US" sz="2900" dirty="0"/>
          </a:p>
        </p:txBody>
      </p:sp>
      <p:sp>
        <p:nvSpPr>
          <p:cNvPr id="4" name="Slide Number Placeholder 3"/>
          <p:cNvSpPr>
            <a:spLocks noGrp="1"/>
          </p:cNvSpPr>
          <p:nvPr>
            <p:ph type="sldNum" sz="quarter" idx="12"/>
          </p:nvPr>
        </p:nvSpPr>
        <p:spPr/>
        <p:txBody>
          <a:bodyPr/>
          <a:lstStyle/>
          <a:p>
            <a:fld id="{D86C59D1-21C5-4A4C-93B4-5FA30E9D1772}" type="slidenum">
              <a:rPr lang="en-US" smtClean="0"/>
              <a:t>5</a:t>
            </a:fld>
            <a:endParaRPr lang="en-US"/>
          </a:p>
        </p:txBody>
      </p:sp>
      <p:pic>
        <p:nvPicPr>
          <p:cNvPr id="3074" name="Picture 2" descr="Clip art of medicine bott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733800"/>
            <a:ext cx="2105025"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descr="Clip art of a doctor smiling with his pointer finger rais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2971800"/>
            <a:ext cx="1506520" cy="2639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Graphic that says yes, no maybe with smiley face, straight face and frowny face above them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191000"/>
            <a:ext cx="36576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58387" y="6019800"/>
            <a:ext cx="633213" cy="73152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18010" y="6019800"/>
            <a:ext cx="787790" cy="731520"/>
          </a:xfrm>
          <a:prstGeom prst="rect">
            <a:avLst/>
          </a:prstGeom>
        </p:spPr>
      </p:pic>
      <p:sp>
        <p:nvSpPr>
          <p:cNvPr id="10" name="Footer Placeholder 3"/>
          <p:cNvSpPr>
            <a:spLocks noGrp="1"/>
          </p:cNvSpPr>
          <p:nvPr>
            <p:ph type="ftr" sz="quarter" idx="11"/>
          </p:nvPr>
        </p:nvSpPr>
        <p:spPr>
          <a:xfrm>
            <a:off x="1295400" y="6172200"/>
            <a:ext cx="6553200" cy="473075"/>
          </a:xfrm>
        </p:spPr>
        <p:txBody>
          <a:bodyPr/>
          <a:lstStyle/>
          <a:p>
            <a:r>
              <a:rPr lang="en-US" dirty="0" smtClean="0"/>
              <a:t>The Right to Say NO</a:t>
            </a:r>
          </a:p>
          <a:p>
            <a:r>
              <a:rPr lang="en-US" dirty="0" smtClean="0"/>
              <a:t>A </a:t>
            </a:r>
            <a:r>
              <a:rPr lang="en-US" dirty="0"/>
              <a:t>R</a:t>
            </a:r>
            <a:r>
              <a:rPr lang="en-US" dirty="0" smtClean="0"/>
              <a:t>esource from the Toolkit for Serving on a Human Rights Committee </a:t>
            </a:r>
            <a:br>
              <a:rPr lang="en-US" dirty="0" smtClean="0"/>
            </a:br>
            <a:r>
              <a:rPr lang="en-US" dirty="0" smtClean="0"/>
              <a:t>by Steven Powe (May 2018)</a:t>
            </a:r>
            <a:endParaRPr lang="en-US" dirty="0"/>
          </a:p>
        </p:txBody>
      </p:sp>
      <p:pic>
        <p:nvPicPr>
          <p:cNvPr id="11" name="Picture 10" descr="Self Advocacy Resource and Technical Assistance Center - SARTAC Logo">
            <a:hlinkClick r:id="rId7"/>
            <a:extLst>
              <a:ext uri="{FF2B5EF4-FFF2-40B4-BE49-F238E27FC236}">
                <a16:creationId xmlns="" xmlns:a16="http://schemas.microsoft.com/office/drawing/2014/main" id="{ECBAE828-44D6-4B10-B072-0195FF8B9B34}"/>
              </a:ext>
            </a:extLst>
          </p:cNvPr>
          <p:cNvPicPr/>
          <p:nvPr/>
        </p:nvPicPr>
        <p:blipFill>
          <a:blip r:embed="rId8"/>
          <a:stretch>
            <a:fillRect/>
          </a:stretch>
        </p:blipFill>
        <p:spPr>
          <a:xfrm>
            <a:off x="150515" y="5969152"/>
            <a:ext cx="548640" cy="731520"/>
          </a:xfrm>
          <a:prstGeom prst="rect">
            <a:avLst/>
          </a:prstGeom>
        </p:spPr>
      </p:pic>
    </p:spTree>
    <p:extLst>
      <p:ext uri="{BB962C8B-B14F-4D97-AF65-F5344CB8AC3E}">
        <p14:creationId xmlns:p14="http://schemas.microsoft.com/office/powerpoint/2010/main" val="2783537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696200" cy="1143000"/>
          </a:xfrm>
        </p:spPr>
        <p:txBody>
          <a:bodyPr>
            <a:normAutofit fontScale="90000"/>
          </a:bodyPr>
          <a:lstStyle/>
          <a:p>
            <a:r>
              <a:rPr lang="en-US" dirty="0" smtClean="0"/>
              <a:t>Scenario # 1 about Medication on a Human Rights Committee</a:t>
            </a:r>
            <a:endParaRPr lang="en-US" dirty="0"/>
          </a:p>
        </p:txBody>
      </p:sp>
      <p:sp>
        <p:nvSpPr>
          <p:cNvPr id="3" name="Content Placeholder 2"/>
          <p:cNvSpPr>
            <a:spLocks noGrp="1"/>
          </p:cNvSpPr>
          <p:nvPr>
            <p:ph idx="1"/>
          </p:nvPr>
        </p:nvSpPr>
        <p:spPr>
          <a:xfrm>
            <a:off x="457200" y="1646238"/>
            <a:ext cx="8229600" cy="4313298"/>
          </a:xfrm>
        </p:spPr>
        <p:txBody>
          <a:bodyPr>
            <a:normAutofit/>
          </a:bodyPr>
          <a:lstStyle/>
          <a:p>
            <a:r>
              <a:rPr lang="en-US" sz="2800" dirty="0" smtClean="0"/>
              <a:t>What if a doctor wants to prescribe medication for someone and they have said NO, they won’t take it because it made them feel bad in the past? </a:t>
            </a:r>
          </a:p>
          <a:p>
            <a:r>
              <a:rPr lang="en-US" sz="2800" dirty="0" smtClean="0"/>
              <a:t>Has anyone explained the benefits and risks to the person or their family?</a:t>
            </a:r>
          </a:p>
          <a:p>
            <a:r>
              <a:rPr lang="en-US" sz="2800" dirty="0" smtClean="0"/>
              <a:t>Can anyone make that person </a:t>
            </a:r>
            <a:br>
              <a:rPr lang="en-US" sz="2800" dirty="0" smtClean="0"/>
            </a:br>
            <a:r>
              <a:rPr lang="en-US" sz="2800" dirty="0" smtClean="0"/>
              <a:t>take the medication anyway?</a:t>
            </a:r>
          </a:p>
          <a:p>
            <a:r>
              <a:rPr lang="en-US" sz="2800" dirty="0" smtClean="0"/>
              <a:t>What should the Human </a:t>
            </a:r>
            <a:br>
              <a:rPr lang="en-US" sz="2800" dirty="0" smtClean="0"/>
            </a:br>
            <a:r>
              <a:rPr lang="en-US" sz="2800" dirty="0" smtClean="0"/>
              <a:t>Rights Committee do?</a:t>
            </a:r>
          </a:p>
          <a:p>
            <a:pPr marL="0" indent="0">
              <a:buNone/>
            </a:pPr>
            <a:endParaRPr lang="en-US" sz="2900" dirty="0"/>
          </a:p>
        </p:txBody>
      </p:sp>
      <p:sp>
        <p:nvSpPr>
          <p:cNvPr id="4" name="Slide Number Placeholder 3"/>
          <p:cNvSpPr>
            <a:spLocks noGrp="1"/>
          </p:cNvSpPr>
          <p:nvPr>
            <p:ph type="sldNum" sz="quarter" idx="12"/>
          </p:nvPr>
        </p:nvSpPr>
        <p:spPr/>
        <p:txBody>
          <a:bodyPr/>
          <a:lstStyle/>
          <a:p>
            <a:fld id="{D86C59D1-21C5-4A4C-93B4-5FA30E9D1772}" type="slidenum">
              <a:rPr lang="en-US" smtClean="0"/>
              <a:t>6</a:t>
            </a:fld>
            <a:endParaRPr lang="en-US"/>
          </a:p>
        </p:txBody>
      </p:sp>
      <p:pic>
        <p:nvPicPr>
          <p:cNvPr id="4098" name="Picture 2" descr="silhouettes of people around a conference table with different colored comment bubbles above th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6906" y="3575056"/>
            <a:ext cx="2707493" cy="2292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8387" y="6019800"/>
            <a:ext cx="633213" cy="73152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8010" y="6019800"/>
            <a:ext cx="787790" cy="731520"/>
          </a:xfrm>
          <a:prstGeom prst="rect">
            <a:avLst/>
          </a:prstGeom>
        </p:spPr>
      </p:pic>
      <p:sp>
        <p:nvSpPr>
          <p:cNvPr id="8" name="Footer Placeholder 3"/>
          <p:cNvSpPr>
            <a:spLocks noGrp="1"/>
          </p:cNvSpPr>
          <p:nvPr>
            <p:ph type="ftr" sz="quarter" idx="11"/>
          </p:nvPr>
        </p:nvSpPr>
        <p:spPr>
          <a:xfrm>
            <a:off x="1295400" y="6172200"/>
            <a:ext cx="6553200" cy="473075"/>
          </a:xfrm>
        </p:spPr>
        <p:txBody>
          <a:bodyPr/>
          <a:lstStyle/>
          <a:p>
            <a:r>
              <a:rPr lang="en-US" dirty="0" smtClean="0"/>
              <a:t>The Right to Say NO</a:t>
            </a:r>
          </a:p>
          <a:p>
            <a:r>
              <a:rPr lang="en-US" dirty="0" smtClean="0"/>
              <a:t>A </a:t>
            </a:r>
            <a:r>
              <a:rPr lang="en-US" dirty="0"/>
              <a:t>R</a:t>
            </a:r>
            <a:r>
              <a:rPr lang="en-US" dirty="0" smtClean="0"/>
              <a:t>esource from the Toolkit for Serving on a Human Rights Committee </a:t>
            </a:r>
            <a:br>
              <a:rPr lang="en-US" dirty="0" smtClean="0"/>
            </a:br>
            <a:r>
              <a:rPr lang="en-US" dirty="0" smtClean="0"/>
              <a:t>by Steven Powe (May 2018)</a:t>
            </a:r>
            <a:endParaRPr lang="en-US" dirty="0"/>
          </a:p>
        </p:txBody>
      </p:sp>
      <p:pic>
        <p:nvPicPr>
          <p:cNvPr id="9" name="Picture 8" descr="Self Advocacy Resource and Technical Assistance Center - SARTAC Logo">
            <a:hlinkClick r:id="rId6"/>
            <a:extLst>
              <a:ext uri="{FF2B5EF4-FFF2-40B4-BE49-F238E27FC236}">
                <a16:creationId xmlns="" xmlns:a16="http://schemas.microsoft.com/office/drawing/2014/main" id="{ECBAE828-44D6-4B10-B072-0195FF8B9B34}"/>
              </a:ext>
            </a:extLst>
          </p:cNvPr>
          <p:cNvPicPr/>
          <p:nvPr/>
        </p:nvPicPr>
        <p:blipFill>
          <a:blip r:embed="rId7"/>
          <a:stretch>
            <a:fillRect/>
          </a:stretch>
        </p:blipFill>
        <p:spPr>
          <a:xfrm>
            <a:off x="150515" y="5959535"/>
            <a:ext cx="548640" cy="731520"/>
          </a:xfrm>
          <a:prstGeom prst="rect">
            <a:avLst/>
          </a:prstGeom>
        </p:spPr>
      </p:pic>
    </p:spTree>
    <p:extLst>
      <p:ext uri="{BB962C8B-B14F-4D97-AF65-F5344CB8AC3E}">
        <p14:creationId xmlns:p14="http://schemas.microsoft.com/office/powerpoint/2010/main" val="989133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543800" cy="1143000"/>
          </a:xfrm>
        </p:spPr>
        <p:txBody>
          <a:bodyPr>
            <a:normAutofit/>
          </a:bodyPr>
          <a:lstStyle/>
          <a:p>
            <a:r>
              <a:rPr lang="en-US" dirty="0" smtClean="0"/>
              <a:t>Scenario #2 about Medication</a:t>
            </a:r>
            <a:endParaRPr lang="en-US" dirty="0"/>
          </a:p>
        </p:txBody>
      </p:sp>
      <p:sp>
        <p:nvSpPr>
          <p:cNvPr id="3" name="Content Placeholder 2"/>
          <p:cNvSpPr>
            <a:spLocks noGrp="1"/>
          </p:cNvSpPr>
          <p:nvPr>
            <p:ph idx="1"/>
          </p:nvPr>
        </p:nvSpPr>
        <p:spPr>
          <a:xfrm>
            <a:off x="457200" y="1722437"/>
            <a:ext cx="8229600" cy="4221163"/>
          </a:xfrm>
        </p:spPr>
        <p:txBody>
          <a:bodyPr>
            <a:normAutofit/>
          </a:bodyPr>
          <a:lstStyle/>
          <a:p>
            <a:r>
              <a:rPr lang="en-US" sz="2900" dirty="0" smtClean="0"/>
              <a:t>What if a person seems to be “over-medicated,” so that they seem “out of it,” sleepy, drugged, and so on? Should the person be allowed to say NO to taking a medication that does that to them? </a:t>
            </a:r>
          </a:p>
          <a:p>
            <a:r>
              <a:rPr lang="en-US" sz="2900" dirty="0" smtClean="0"/>
              <a:t>Why?</a:t>
            </a:r>
          </a:p>
          <a:p>
            <a:pPr marL="0" indent="0">
              <a:buNone/>
            </a:pPr>
            <a:endParaRPr lang="en-US" sz="2900" dirty="0"/>
          </a:p>
        </p:txBody>
      </p:sp>
      <p:sp>
        <p:nvSpPr>
          <p:cNvPr id="4" name="Slide Number Placeholder 3"/>
          <p:cNvSpPr>
            <a:spLocks noGrp="1"/>
          </p:cNvSpPr>
          <p:nvPr>
            <p:ph type="sldNum" sz="quarter" idx="12"/>
          </p:nvPr>
        </p:nvSpPr>
        <p:spPr/>
        <p:txBody>
          <a:bodyPr/>
          <a:lstStyle/>
          <a:p>
            <a:fld id="{D86C59D1-21C5-4A4C-93B4-5FA30E9D1772}" type="slidenum">
              <a:rPr lang="en-US" smtClean="0"/>
              <a:t>7</a:t>
            </a:fld>
            <a:endParaRPr lang="en-US"/>
          </a:p>
        </p:txBody>
      </p:sp>
      <p:pic>
        <p:nvPicPr>
          <p:cNvPr id="6" name="Picture 4" descr="Graphic that says yes, no maybe with smiley face, straight face and frowny face above them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191000"/>
            <a:ext cx="36576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graphic of person dizzy or out of 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4263" y="3352800"/>
            <a:ext cx="1481137" cy="2419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descr="picture of open pill bott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356" y="4114800"/>
            <a:ext cx="2485793" cy="1639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58387" y="6019800"/>
            <a:ext cx="633213" cy="73152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18010" y="6019800"/>
            <a:ext cx="787790" cy="731520"/>
          </a:xfrm>
          <a:prstGeom prst="rect">
            <a:avLst/>
          </a:prstGeom>
        </p:spPr>
      </p:pic>
      <p:sp>
        <p:nvSpPr>
          <p:cNvPr id="10" name="Footer Placeholder 3"/>
          <p:cNvSpPr>
            <a:spLocks noGrp="1"/>
          </p:cNvSpPr>
          <p:nvPr>
            <p:ph type="ftr" sz="quarter" idx="11"/>
          </p:nvPr>
        </p:nvSpPr>
        <p:spPr>
          <a:xfrm>
            <a:off x="1295400" y="6172200"/>
            <a:ext cx="6553200" cy="473075"/>
          </a:xfrm>
        </p:spPr>
        <p:txBody>
          <a:bodyPr/>
          <a:lstStyle/>
          <a:p>
            <a:r>
              <a:rPr lang="en-US" dirty="0" smtClean="0"/>
              <a:t>The Right to Say NO</a:t>
            </a:r>
          </a:p>
          <a:p>
            <a:r>
              <a:rPr lang="en-US" dirty="0" smtClean="0"/>
              <a:t>A </a:t>
            </a:r>
            <a:r>
              <a:rPr lang="en-US" dirty="0"/>
              <a:t>R</a:t>
            </a:r>
            <a:r>
              <a:rPr lang="en-US" dirty="0" smtClean="0"/>
              <a:t>esource from the Toolkit for Serving on a Human Rights Committee </a:t>
            </a:r>
            <a:br>
              <a:rPr lang="en-US" dirty="0" smtClean="0"/>
            </a:br>
            <a:r>
              <a:rPr lang="en-US" dirty="0" smtClean="0"/>
              <a:t>by Steven Powe (May 2018)</a:t>
            </a:r>
            <a:endParaRPr lang="en-US" dirty="0"/>
          </a:p>
        </p:txBody>
      </p:sp>
      <p:pic>
        <p:nvPicPr>
          <p:cNvPr id="11" name="Picture 10" descr="Self Advocacy Resource and Technical Assistance Center - SARTAC Logo">
            <a:hlinkClick r:id="rId7"/>
            <a:extLst>
              <a:ext uri="{FF2B5EF4-FFF2-40B4-BE49-F238E27FC236}">
                <a16:creationId xmlns="" xmlns:a16="http://schemas.microsoft.com/office/drawing/2014/main" id="{ECBAE828-44D6-4B10-B072-0195FF8B9B34}"/>
              </a:ext>
            </a:extLst>
          </p:cNvPr>
          <p:cNvPicPr/>
          <p:nvPr/>
        </p:nvPicPr>
        <p:blipFill>
          <a:blip r:embed="rId8"/>
          <a:stretch>
            <a:fillRect/>
          </a:stretch>
        </p:blipFill>
        <p:spPr>
          <a:xfrm>
            <a:off x="150515" y="5959535"/>
            <a:ext cx="548640" cy="731520"/>
          </a:xfrm>
          <a:prstGeom prst="rect">
            <a:avLst/>
          </a:prstGeom>
        </p:spPr>
      </p:pic>
    </p:spTree>
    <p:extLst>
      <p:ext uri="{BB962C8B-B14F-4D97-AF65-F5344CB8AC3E}">
        <p14:creationId xmlns:p14="http://schemas.microsoft.com/office/powerpoint/2010/main" val="989133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696200" cy="1143000"/>
          </a:xfrm>
        </p:spPr>
        <p:txBody>
          <a:bodyPr>
            <a:normAutofit fontScale="90000"/>
          </a:bodyPr>
          <a:lstStyle/>
          <a:p>
            <a:r>
              <a:rPr lang="en-US" dirty="0" smtClean="0"/>
              <a:t>Scenario #2 about Medication on a Human Rights Committee</a:t>
            </a:r>
            <a:endParaRPr lang="en-US" dirty="0"/>
          </a:p>
        </p:txBody>
      </p:sp>
      <p:sp>
        <p:nvSpPr>
          <p:cNvPr id="3" name="Content Placeholder 2"/>
          <p:cNvSpPr>
            <a:spLocks noGrp="1"/>
          </p:cNvSpPr>
          <p:nvPr>
            <p:ph idx="1"/>
          </p:nvPr>
        </p:nvSpPr>
        <p:spPr>
          <a:xfrm>
            <a:off x="457200" y="1722437"/>
            <a:ext cx="8229600" cy="4144963"/>
          </a:xfrm>
        </p:spPr>
        <p:txBody>
          <a:bodyPr>
            <a:normAutofit/>
          </a:bodyPr>
          <a:lstStyle/>
          <a:p>
            <a:r>
              <a:rPr lang="en-US" sz="2800" dirty="0"/>
              <a:t>What if a person seems to be “over-medicated,” so that they seem “out of it,” sleepy, drugged, and so on? Should the person be allowed to say NO to taking a medication that does that to them? </a:t>
            </a:r>
            <a:endParaRPr lang="en-US" sz="2800" dirty="0" smtClean="0"/>
          </a:p>
          <a:p>
            <a:r>
              <a:rPr lang="en-US" sz="2800" dirty="0" smtClean="0"/>
              <a:t>Can the anyone make that person</a:t>
            </a:r>
            <a:br>
              <a:rPr lang="en-US" sz="2800" dirty="0" smtClean="0"/>
            </a:br>
            <a:r>
              <a:rPr lang="en-US" sz="2800" dirty="0" smtClean="0"/>
              <a:t>take the medication anyway?</a:t>
            </a:r>
          </a:p>
          <a:p>
            <a:r>
              <a:rPr lang="en-US" sz="2800" dirty="0" smtClean="0"/>
              <a:t>What should the Human </a:t>
            </a:r>
            <a:br>
              <a:rPr lang="en-US" sz="2800" dirty="0" smtClean="0"/>
            </a:br>
            <a:r>
              <a:rPr lang="en-US" sz="2800" dirty="0" smtClean="0"/>
              <a:t>Rights Committee do?</a:t>
            </a:r>
          </a:p>
          <a:p>
            <a:pPr marL="0" indent="0">
              <a:buNone/>
            </a:pPr>
            <a:endParaRPr lang="en-US" sz="2900" dirty="0"/>
          </a:p>
        </p:txBody>
      </p:sp>
      <p:sp>
        <p:nvSpPr>
          <p:cNvPr id="4" name="Slide Number Placeholder 3"/>
          <p:cNvSpPr>
            <a:spLocks noGrp="1"/>
          </p:cNvSpPr>
          <p:nvPr>
            <p:ph type="sldNum" sz="quarter" idx="12"/>
          </p:nvPr>
        </p:nvSpPr>
        <p:spPr/>
        <p:txBody>
          <a:bodyPr/>
          <a:lstStyle/>
          <a:p>
            <a:fld id="{D86C59D1-21C5-4A4C-93B4-5FA30E9D1772}" type="slidenum">
              <a:rPr lang="en-US" smtClean="0"/>
              <a:t>8</a:t>
            </a:fld>
            <a:endParaRPr lang="en-US"/>
          </a:p>
        </p:txBody>
      </p:sp>
      <p:pic>
        <p:nvPicPr>
          <p:cNvPr id="6" name="Picture 2" descr="silhouettes of people around a conference table with different colored comment bubbles above th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657600"/>
            <a:ext cx="2633286" cy="2229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8387" y="6019800"/>
            <a:ext cx="633213" cy="73152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8010" y="6019800"/>
            <a:ext cx="787790" cy="731520"/>
          </a:xfrm>
          <a:prstGeom prst="rect">
            <a:avLst/>
          </a:prstGeom>
        </p:spPr>
      </p:pic>
      <p:sp>
        <p:nvSpPr>
          <p:cNvPr id="9" name="Footer Placeholder 3"/>
          <p:cNvSpPr>
            <a:spLocks noGrp="1"/>
          </p:cNvSpPr>
          <p:nvPr>
            <p:ph type="ftr" sz="quarter" idx="11"/>
          </p:nvPr>
        </p:nvSpPr>
        <p:spPr>
          <a:xfrm>
            <a:off x="1295400" y="6172200"/>
            <a:ext cx="6553200" cy="473075"/>
          </a:xfrm>
        </p:spPr>
        <p:txBody>
          <a:bodyPr/>
          <a:lstStyle/>
          <a:p>
            <a:r>
              <a:rPr lang="en-US" dirty="0" smtClean="0"/>
              <a:t>The Right to Say NO</a:t>
            </a:r>
          </a:p>
          <a:p>
            <a:r>
              <a:rPr lang="en-US" dirty="0" smtClean="0"/>
              <a:t>A </a:t>
            </a:r>
            <a:r>
              <a:rPr lang="en-US" dirty="0"/>
              <a:t>R</a:t>
            </a:r>
            <a:r>
              <a:rPr lang="en-US" dirty="0" smtClean="0"/>
              <a:t>esource from the Toolkit for Serving on a Human Rights Committee </a:t>
            </a:r>
            <a:br>
              <a:rPr lang="en-US" dirty="0" smtClean="0"/>
            </a:br>
            <a:r>
              <a:rPr lang="en-US" dirty="0" smtClean="0"/>
              <a:t>by Steven Powe (May 2018)</a:t>
            </a:r>
            <a:endParaRPr lang="en-US" dirty="0"/>
          </a:p>
        </p:txBody>
      </p:sp>
      <p:pic>
        <p:nvPicPr>
          <p:cNvPr id="10" name="Picture 9" descr="Self Advocacy Resource and Technical Assistance Center - SARTAC Logo">
            <a:hlinkClick r:id="rId5"/>
            <a:extLst>
              <a:ext uri="{FF2B5EF4-FFF2-40B4-BE49-F238E27FC236}">
                <a16:creationId xmlns="" xmlns:a16="http://schemas.microsoft.com/office/drawing/2014/main" id="{ECBAE828-44D6-4B10-B072-0195FF8B9B34}"/>
              </a:ext>
            </a:extLst>
          </p:cNvPr>
          <p:cNvPicPr/>
          <p:nvPr/>
        </p:nvPicPr>
        <p:blipFill>
          <a:blip r:embed="rId6"/>
          <a:stretch>
            <a:fillRect/>
          </a:stretch>
        </p:blipFill>
        <p:spPr>
          <a:xfrm>
            <a:off x="150515" y="5959535"/>
            <a:ext cx="548640" cy="731520"/>
          </a:xfrm>
          <a:prstGeom prst="rect">
            <a:avLst/>
          </a:prstGeom>
        </p:spPr>
      </p:pic>
    </p:spTree>
    <p:extLst>
      <p:ext uri="{BB962C8B-B14F-4D97-AF65-F5344CB8AC3E}">
        <p14:creationId xmlns:p14="http://schemas.microsoft.com/office/powerpoint/2010/main" val="382330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Scenario #1 about Privacy</a:t>
            </a:r>
            <a:endParaRPr lang="en-US" dirty="0"/>
          </a:p>
        </p:txBody>
      </p:sp>
      <p:sp>
        <p:nvSpPr>
          <p:cNvPr id="3" name="Content Placeholder 2"/>
          <p:cNvSpPr>
            <a:spLocks noGrp="1"/>
          </p:cNvSpPr>
          <p:nvPr>
            <p:ph idx="1"/>
          </p:nvPr>
        </p:nvSpPr>
        <p:spPr>
          <a:xfrm>
            <a:off x="457200" y="1219200"/>
            <a:ext cx="8229600" cy="5105400"/>
          </a:xfrm>
        </p:spPr>
        <p:txBody>
          <a:bodyPr>
            <a:normAutofit/>
          </a:bodyPr>
          <a:lstStyle/>
          <a:p>
            <a:r>
              <a:rPr lang="en-US" dirty="0" smtClean="0"/>
              <a:t>Jane is living with a roommate with staff support. The staff come in to check on Jane when she is in the shower but she doesn’t need support. </a:t>
            </a:r>
          </a:p>
          <a:p>
            <a:r>
              <a:rPr lang="en-US" dirty="0" smtClean="0"/>
              <a:t>Can Jane say NO, you can’t come in?</a:t>
            </a:r>
            <a:endParaRPr lang="en-US" dirty="0"/>
          </a:p>
        </p:txBody>
      </p:sp>
      <p:sp>
        <p:nvSpPr>
          <p:cNvPr id="4" name="Slide Number Placeholder 3"/>
          <p:cNvSpPr>
            <a:spLocks noGrp="1"/>
          </p:cNvSpPr>
          <p:nvPr>
            <p:ph type="sldNum" sz="quarter" idx="12"/>
          </p:nvPr>
        </p:nvSpPr>
        <p:spPr/>
        <p:txBody>
          <a:bodyPr/>
          <a:lstStyle/>
          <a:p>
            <a:fld id="{D86C59D1-21C5-4A4C-93B4-5FA30E9D1772}" type="slidenum">
              <a:rPr lang="en-US" smtClean="0"/>
              <a:t>9</a:t>
            </a:fld>
            <a:endParaRPr lang="en-US"/>
          </a:p>
        </p:txBody>
      </p:sp>
      <p:pic>
        <p:nvPicPr>
          <p:cNvPr id="6146" name="Picture 2" descr="graphic of a person's face with other peoples' faces looking in their 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2325" y="3171825"/>
            <a:ext cx="17430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descr="Picture of a door hand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25" y="41148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descr="Graphic that says yes, no maybe with smiley face, straight face and frowny face above them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191000"/>
            <a:ext cx="36576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58387" y="6019800"/>
            <a:ext cx="633213" cy="73152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18010" y="6019800"/>
            <a:ext cx="787790" cy="731520"/>
          </a:xfrm>
          <a:prstGeom prst="rect">
            <a:avLst/>
          </a:prstGeom>
        </p:spPr>
      </p:pic>
      <p:sp>
        <p:nvSpPr>
          <p:cNvPr id="10" name="Footer Placeholder 3"/>
          <p:cNvSpPr>
            <a:spLocks noGrp="1"/>
          </p:cNvSpPr>
          <p:nvPr>
            <p:ph type="ftr" sz="quarter" idx="11"/>
          </p:nvPr>
        </p:nvSpPr>
        <p:spPr>
          <a:xfrm>
            <a:off x="1295400" y="6172200"/>
            <a:ext cx="6553200" cy="473075"/>
          </a:xfrm>
        </p:spPr>
        <p:txBody>
          <a:bodyPr/>
          <a:lstStyle/>
          <a:p>
            <a:r>
              <a:rPr lang="en-US" dirty="0" smtClean="0"/>
              <a:t>The Right to Say NO</a:t>
            </a:r>
          </a:p>
          <a:p>
            <a:r>
              <a:rPr lang="en-US" dirty="0" smtClean="0"/>
              <a:t>A </a:t>
            </a:r>
            <a:r>
              <a:rPr lang="en-US" dirty="0"/>
              <a:t>R</a:t>
            </a:r>
            <a:r>
              <a:rPr lang="en-US" dirty="0" smtClean="0"/>
              <a:t>esource from the Toolkit for Serving on a Human Rights Committee </a:t>
            </a:r>
            <a:br>
              <a:rPr lang="en-US" dirty="0" smtClean="0"/>
            </a:br>
            <a:r>
              <a:rPr lang="en-US" dirty="0" smtClean="0"/>
              <a:t>by Steven Powe (May 2018)</a:t>
            </a:r>
            <a:endParaRPr lang="en-US" dirty="0"/>
          </a:p>
        </p:txBody>
      </p:sp>
      <p:pic>
        <p:nvPicPr>
          <p:cNvPr id="11" name="Picture 10" descr="Self Advocacy Resource and Technical Assistance Center - SARTAC Logo">
            <a:hlinkClick r:id="rId7"/>
            <a:extLst>
              <a:ext uri="{FF2B5EF4-FFF2-40B4-BE49-F238E27FC236}">
                <a16:creationId xmlns="" xmlns:a16="http://schemas.microsoft.com/office/drawing/2014/main" id="{ECBAE828-44D6-4B10-B072-0195FF8B9B34}"/>
              </a:ext>
            </a:extLst>
          </p:cNvPr>
          <p:cNvPicPr/>
          <p:nvPr/>
        </p:nvPicPr>
        <p:blipFill>
          <a:blip r:embed="rId8"/>
          <a:stretch>
            <a:fillRect/>
          </a:stretch>
        </p:blipFill>
        <p:spPr>
          <a:xfrm>
            <a:off x="150515" y="5959535"/>
            <a:ext cx="548640" cy="731520"/>
          </a:xfrm>
          <a:prstGeom prst="rect">
            <a:avLst/>
          </a:prstGeom>
        </p:spPr>
      </p:pic>
    </p:spTree>
    <p:extLst>
      <p:ext uri="{BB962C8B-B14F-4D97-AF65-F5344CB8AC3E}">
        <p14:creationId xmlns:p14="http://schemas.microsoft.com/office/powerpoint/2010/main" val="1354670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831</TotalTime>
  <Words>1374</Words>
  <Application>Microsoft Office PowerPoint</Application>
  <PresentationFormat>On-screen Show (4:3)</PresentationFormat>
  <Paragraphs>135</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The Right to Say NO</vt:lpstr>
      <vt:lpstr>The Human Right to Say NO</vt:lpstr>
      <vt:lpstr>Questions about the Right to Say NO</vt:lpstr>
      <vt:lpstr>When You Should Say NO</vt:lpstr>
      <vt:lpstr>Scenario # 1 about Medication</vt:lpstr>
      <vt:lpstr>Scenario # 1 about Medication on a Human Rights Committee</vt:lpstr>
      <vt:lpstr>Scenario #2 about Medication</vt:lpstr>
      <vt:lpstr>Scenario #2 about Medication on a Human Rights Committee</vt:lpstr>
      <vt:lpstr>Scenario #1 about Privacy</vt:lpstr>
      <vt:lpstr>Scenario #1 for a Human Rights Committee about Privacy</vt:lpstr>
      <vt:lpstr>Something else to  think about</vt:lpstr>
      <vt:lpstr>Scenario #2 about Privacy</vt:lpstr>
      <vt:lpstr>Scenario #2 for a Human Rights Committee about Privacy</vt:lpstr>
      <vt:lpstr>Scenario #1 about a Behavior Plan</vt:lpstr>
      <vt:lpstr>Scenario #1 for a Human Rights Committee about a Behavior Plan</vt:lpstr>
      <vt:lpstr>Scenario #2 about a Behavior Plan</vt:lpstr>
      <vt:lpstr>Scenario #2 for a Human Rights Committee about a Behavior Plan</vt:lpstr>
      <vt:lpstr>With Gratitude to SARTAC &amp; AIDD</vt:lpstr>
      <vt:lpstr>About SARTAC</vt:lpstr>
      <vt:lpstr>PowerPoint Presentation</vt:lpstr>
    </vt:vector>
  </TitlesOfParts>
  <Company>DC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Rights: Voting</dc:title>
  <dc:creator>Lee Anne Brantley</dc:creator>
  <cp:lastModifiedBy>Brantley, LeeAnne (DDS)</cp:lastModifiedBy>
  <cp:revision>41</cp:revision>
  <dcterms:created xsi:type="dcterms:W3CDTF">2018-01-29T21:26:35Z</dcterms:created>
  <dcterms:modified xsi:type="dcterms:W3CDTF">2018-05-30T22:11:39Z</dcterms:modified>
</cp:coreProperties>
</file>